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56" r:id="rId2"/>
    <p:sldId id="257" r:id="rId3"/>
    <p:sldId id="258" r:id="rId4"/>
    <p:sldId id="259" r:id="rId5"/>
    <p:sldId id="260" r:id="rId6"/>
    <p:sldId id="261" r:id="rId7"/>
    <p:sldId id="262" r:id="rId8"/>
    <p:sldId id="269" r:id="rId9"/>
    <p:sldId id="263" r:id="rId10"/>
    <p:sldId id="267" r:id="rId11"/>
    <p:sldId id="268" r:id="rId12"/>
    <p:sldId id="264" r:id="rId13"/>
    <p:sldId id="265" r:id="rId14"/>
    <p:sldId id="266"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58AE7-C5A3-467F-87CF-2EA5D1903F0D}" type="datetimeFigureOut">
              <a:rPr lang="en-US" smtClean="0"/>
              <a:t>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17BDF-4CCF-47BD-929E-9AC6C7A4CC25}" type="slidenum">
              <a:rPr lang="en-US" smtClean="0"/>
              <a:t>‹#›</a:t>
            </a:fld>
            <a:endParaRPr lang="en-US"/>
          </a:p>
        </p:txBody>
      </p:sp>
    </p:spTree>
    <p:extLst>
      <p:ext uri="{BB962C8B-B14F-4D97-AF65-F5344CB8AC3E}">
        <p14:creationId xmlns:p14="http://schemas.microsoft.com/office/powerpoint/2010/main" val="197490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17BDF-4CCF-47BD-929E-9AC6C7A4CC25}" type="slidenum">
              <a:rPr lang="en-US" smtClean="0"/>
              <a:t>20</a:t>
            </a:fld>
            <a:endParaRPr lang="en-US"/>
          </a:p>
        </p:txBody>
      </p:sp>
    </p:spTree>
    <p:extLst>
      <p:ext uri="{BB962C8B-B14F-4D97-AF65-F5344CB8AC3E}">
        <p14:creationId xmlns:p14="http://schemas.microsoft.com/office/powerpoint/2010/main" val="3105996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1C2B3EC-EDDF-4CCD-817B-419BA69A1404}" type="datetimeFigureOut">
              <a:rPr lang="en-CA" smtClean="0"/>
              <a:t>08/02/2019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0214DB-D55B-4E21-BB36-93785ACA06D8}" type="slidenum">
              <a:rPr lang="en-CA" smtClean="0"/>
              <a:t>‹#›</a:t>
            </a:fld>
            <a:endParaRPr lang="en-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782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2B3EC-EDDF-4CCD-817B-419BA69A1404}" type="datetimeFigureOut">
              <a:rPr lang="en-CA" smtClean="0"/>
              <a:t>08/02/2019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72111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2B3EC-EDDF-4CCD-817B-419BA69A1404}" type="datetimeFigureOut">
              <a:rPr lang="en-CA" smtClean="0"/>
              <a:t>08/02/2019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0214DB-D55B-4E21-BB36-93785ACA06D8}" type="slidenum">
              <a:rPr lang="en-CA" smtClean="0"/>
              <a:t>‹#›</a:t>
            </a:fld>
            <a:endParaRPr lang="en-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1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2B3EC-EDDF-4CCD-817B-419BA69A1404}" type="datetimeFigureOut">
              <a:rPr lang="en-CA" smtClean="0"/>
              <a:t>08/02/2019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36526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2B3EC-EDDF-4CCD-817B-419BA69A1404}" type="datetimeFigureOut">
              <a:rPr lang="en-CA" smtClean="0"/>
              <a:t>08/02/2019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0214DB-D55B-4E21-BB36-93785ACA06D8}" type="slidenum">
              <a:rPr lang="en-CA" smtClean="0"/>
              <a:t>‹#›</a:t>
            </a:fld>
            <a:endParaRPr lang="en-CA"/>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C2B3EC-EDDF-4CCD-817B-419BA69A1404}" type="datetimeFigureOut">
              <a:rPr lang="en-CA" smtClean="0"/>
              <a:t>08/02/2019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225895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C2B3EC-EDDF-4CCD-817B-419BA69A1404}" type="datetimeFigureOut">
              <a:rPr lang="en-CA" smtClean="0"/>
              <a:t>08/02/2019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373969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C2B3EC-EDDF-4CCD-817B-419BA69A1404}" type="datetimeFigureOut">
              <a:rPr lang="en-CA" smtClean="0"/>
              <a:t>08/02/2019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284002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2B3EC-EDDF-4CCD-817B-419BA69A1404}" type="datetimeFigureOut">
              <a:rPr lang="en-CA" smtClean="0"/>
              <a:t>08/02/2019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292878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2B3EC-EDDF-4CCD-817B-419BA69A1404}" type="datetimeFigureOut">
              <a:rPr lang="en-CA" smtClean="0"/>
              <a:t>08/02/2019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0214DB-D55B-4E21-BB36-93785ACA06D8}" type="slidenum">
              <a:rPr lang="en-CA" smtClean="0"/>
              <a:t>‹#›</a:t>
            </a:fld>
            <a:endParaRPr lang="en-CA"/>
          </a:p>
        </p:txBody>
      </p:sp>
    </p:spTree>
    <p:extLst>
      <p:ext uri="{BB962C8B-B14F-4D97-AF65-F5344CB8AC3E}">
        <p14:creationId xmlns:p14="http://schemas.microsoft.com/office/powerpoint/2010/main" val="139014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2B3EC-EDDF-4CCD-817B-419BA69A1404}" type="datetimeFigureOut">
              <a:rPr lang="en-CA" smtClean="0"/>
              <a:t>08/02/2019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0214DB-D55B-4E21-BB36-93785ACA06D8}" type="slidenum">
              <a:rPr lang="en-CA" smtClean="0"/>
              <a:t>‹#›</a:t>
            </a:fld>
            <a:endParaRPr lang="en-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97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C2B3EC-EDDF-4CCD-817B-419BA69A1404}" type="datetimeFigureOut">
              <a:rPr lang="en-CA" smtClean="0"/>
              <a:t>08/02/2019</a:t>
            </a:fld>
            <a:endParaRPr lang="en-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B0214DB-D55B-4E21-BB36-93785ACA06D8}" type="slidenum">
              <a:rPr lang="en-CA" smtClean="0"/>
              <a:t>‹#›</a:t>
            </a:fld>
            <a:endParaRPr lang="en-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2317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013176"/>
            <a:ext cx="5829300" cy="1463040"/>
          </a:xfrm>
        </p:spPr>
        <p:txBody>
          <a:bodyPr/>
          <a:lstStyle/>
          <a:p>
            <a:r>
              <a:rPr lang="en-CA" dirty="0" smtClean="0"/>
              <a:t>Virtues &amp; Vices</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Justice</a:t>
            </a:r>
            <a:endParaRPr lang="en-US" dirty="0"/>
          </a:p>
        </p:txBody>
      </p:sp>
      <p:sp>
        <p:nvSpPr>
          <p:cNvPr id="3" name="Content Placeholder 2"/>
          <p:cNvSpPr>
            <a:spLocks noGrp="1"/>
          </p:cNvSpPr>
          <p:nvPr>
            <p:ph idx="1"/>
          </p:nvPr>
        </p:nvSpPr>
        <p:spPr/>
        <p:txBody>
          <a:bodyPr/>
          <a:lstStyle/>
          <a:p>
            <a:pPr marL="516636" lvl="1" indent="-342900">
              <a:buFont typeface="Courier New" panose="02070309020205020404" pitchFamily="49" charset="0"/>
              <a:buChar char="o"/>
            </a:pPr>
            <a:r>
              <a:rPr lang="en-CA" sz="2400" dirty="0" smtClean="0"/>
              <a:t>Giving </a:t>
            </a:r>
            <a:r>
              <a:rPr lang="en-CA" sz="2400" dirty="0"/>
              <a:t>to people that which they are owed to </a:t>
            </a:r>
          </a:p>
          <a:p>
            <a:pPr marL="516636" lvl="1" indent="-342900">
              <a:buFont typeface="Courier New" panose="02070309020205020404" pitchFamily="49" charset="0"/>
              <a:buChar char="o"/>
            </a:pPr>
            <a:r>
              <a:rPr lang="en-CA" sz="2400" dirty="0"/>
              <a:t>Fair treatment</a:t>
            </a:r>
          </a:p>
          <a:p>
            <a:pPr marL="516636" lvl="1" indent="-342900">
              <a:buFont typeface="Courier New" panose="02070309020205020404" pitchFamily="49" charset="0"/>
              <a:buChar char="o"/>
            </a:pPr>
            <a:r>
              <a:rPr lang="en-CA" sz="2400" dirty="0"/>
              <a:t>Equity</a:t>
            </a:r>
          </a:p>
          <a:p>
            <a:pPr marL="516636" lvl="1" indent="-342900">
              <a:buFont typeface="Courier New" panose="02070309020205020404" pitchFamily="49" charset="0"/>
              <a:buChar char="o"/>
            </a:pPr>
            <a:r>
              <a:rPr lang="en-CA" sz="2400" dirty="0"/>
              <a:t>Righteousness</a:t>
            </a:r>
          </a:p>
          <a:p>
            <a:endParaRPr lang="en-US" dirty="0"/>
          </a:p>
        </p:txBody>
      </p:sp>
      <p:pic>
        <p:nvPicPr>
          <p:cNvPr id="7170" name="Picture 2" descr="Image result for justice virtu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57964"/>
            <a:ext cx="4905127" cy="245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94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Fortitude</a:t>
            </a:r>
            <a:endParaRPr lang="en-US" dirty="0"/>
          </a:p>
        </p:txBody>
      </p:sp>
      <p:sp>
        <p:nvSpPr>
          <p:cNvPr id="3" name="Content Placeholder 2"/>
          <p:cNvSpPr>
            <a:spLocks noGrp="1"/>
          </p:cNvSpPr>
          <p:nvPr>
            <p:ph idx="1"/>
          </p:nvPr>
        </p:nvSpPr>
        <p:spPr/>
        <p:txBody>
          <a:bodyPr/>
          <a:lstStyle/>
          <a:p>
            <a:pPr marL="630936" lvl="1" indent="-457200">
              <a:buFont typeface="Courier New" panose="02070309020205020404" pitchFamily="49" charset="0"/>
              <a:buChar char="o"/>
            </a:pPr>
            <a:r>
              <a:rPr lang="en-CA" sz="2400" dirty="0" smtClean="0"/>
              <a:t>Courage </a:t>
            </a:r>
            <a:r>
              <a:rPr lang="en-CA" sz="2400" dirty="0"/>
              <a:t>or strength</a:t>
            </a:r>
          </a:p>
          <a:p>
            <a:pPr marL="630936" lvl="1" indent="-457200">
              <a:buFont typeface="Courier New" panose="02070309020205020404" pitchFamily="49" charset="0"/>
              <a:buChar char="o"/>
            </a:pPr>
            <a:r>
              <a:rPr lang="en-CA" sz="2400" dirty="0"/>
              <a:t>Will power</a:t>
            </a:r>
          </a:p>
          <a:p>
            <a:pPr marL="630936" lvl="1" indent="-457200">
              <a:buFont typeface="Courier New" panose="02070309020205020404" pitchFamily="49" charset="0"/>
              <a:buChar char="o"/>
            </a:pPr>
            <a:r>
              <a:rPr lang="en-CA" sz="2400" dirty="0"/>
              <a:t>Fearlessness</a:t>
            </a:r>
          </a:p>
          <a:p>
            <a:pPr marL="630936" lvl="1" indent="-457200">
              <a:buFont typeface="Courier New" panose="02070309020205020404" pitchFamily="49" charset="0"/>
              <a:buChar char="o"/>
            </a:pPr>
            <a:r>
              <a:rPr lang="en-CA" sz="2400" dirty="0"/>
              <a:t>Bravery</a:t>
            </a:r>
          </a:p>
          <a:p>
            <a:pPr marL="630936" lvl="1" indent="-457200">
              <a:buFont typeface="Courier New" panose="02070309020205020404" pitchFamily="49" charset="0"/>
              <a:buChar char="o"/>
            </a:pPr>
            <a:r>
              <a:rPr lang="en-CA" sz="2400" dirty="0"/>
              <a:t>Enduring to reach goal</a:t>
            </a:r>
          </a:p>
          <a:p>
            <a:endParaRPr lang="en-US" dirty="0"/>
          </a:p>
        </p:txBody>
      </p:sp>
      <p:pic>
        <p:nvPicPr>
          <p:cNvPr id="8194" name="Picture 2" descr="Image result for fortitud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514019"/>
            <a:ext cx="4789348" cy="225381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fortitude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18" y="1556792"/>
            <a:ext cx="38100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6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4. temperance</a:t>
            </a:r>
            <a:endParaRPr lang="en-US" dirty="0"/>
          </a:p>
        </p:txBody>
      </p:sp>
      <p:sp>
        <p:nvSpPr>
          <p:cNvPr id="3" name="Content Placeholder 2"/>
          <p:cNvSpPr>
            <a:spLocks noGrp="1"/>
          </p:cNvSpPr>
          <p:nvPr>
            <p:ph idx="1"/>
          </p:nvPr>
        </p:nvSpPr>
        <p:spPr>
          <a:xfrm>
            <a:off x="768096" y="1916832"/>
            <a:ext cx="7290055" cy="4023360"/>
          </a:xfrm>
        </p:spPr>
        <p:txBody>
          <a:bodyPr/>
          <a:lstStyle/>
          <a:p>
            <a:pPr marL="630936" lvl="1" indent="-457200">
              <a:buFont typeface="Courier New" panose="02070309020205020404" pitchFamily="49" charset="0"/>
              <a:buChar char="o"/>
            </a:pPr>
            <a:r>
              <a:rPr lang="en-CA" sz="2400" dirty="0" smtClean="0"/>
              <a:t>Self-control</a:t>
            </a:r>
          </a:p>
          <a:p>
            <a:pPr marL="630936" lvl="1" indent="-457200">
              <a:buFont typeface="Courier New" panose="02070309020205020404" pitchFamily="49" charset="0"/>
              <a:buChar char="o"/>
            </a:pPr>
            <a:r>
              <a:rPr lang="en-CA" sz="2400" dirty="0" smtClean="0"/>
              <a:t>Self-restraint</a:t>
            </a:r>
          </a:p>
          <a:p>
            <a:pPr marL="630936" lvl="1" indent="-457200">
              <a:buFont typeface="Courier New" panose="02070309020205020404" pitchFamily="49" charset="0"/>
              <a:buChar char="o"/>
            </a:pPr>
            <a:r>
              <a:rPr lang="en-CA" sz="2400" dirty="0" smtClean="0"/>
              <a:t>Abstinence</a:t>
            </a:r>
          </a:p>
          <a:p>
            <a:pPr marL="630936" lvl="1" indent="-457200">
              <a:buFont typeface="Courier New" panose="02070309020205020404" pitchFamily="49" charset="0"/>
              <a:buChar char="o"/>
            </a:pPr>
            <a:r>
              <a:rPr lang="en-CA" sz="2400" dirty="0" smtClean="0"/>
              <a:t>Moderation</a:t>
            </a:r>
          </a:p>
          <a:p>
            <a:pPr marL="630936" lvl="1" indent="-457200">
              <a:buFont typeface="Courier New" panose="02070309020205020404" pitchFamily="49" charset="0"/>
              <a:buChar char="o"/>
            </a:pPr>
            <a:r>
              <a:rPr lang="en-CA" sz="2400" dirty="0" smtClean="0"/>
              <a:t>Sacrifice</a:t>
            </a:r>
          </a:p>
          <a:p>
            <a:pPr marL="630936" lvl="1" indent="-457200">
              <a:buFont typeface="Courier New" panose="02070309020205020404" pitchFamily="49" charset="0"/>
              <a:buChar char="o"/>
            </a:pPr>
            <a:r>
              <a:rPr lang="en-CA" sz="2400" dirty="0" smtClean="0"/>
              <a:t>Discipline </a:t>
            </a:r>
          </a:p>
          <a:p>
            <a:pPr marL="630936" lvl="1" indent="-457200">
              <a:buFont typeface="Courier New" panose="02070309020205020404" pitchFamily="49" charset="0"/>
              <a:buChar char="o"/>
            </a:pPr>
            <a:endParaRPr lang="en-CA" dirty="0" smtClean="0"/>
          </a:p>
        </p:txBody>
      </p:sp>
      <p:pic>
        <p:nvPicPr>
          <p:cNvPr id="9218" name="Picture 2" descr="Image result for temperance qu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123" y="525178"/>
            <a:ext cx="3956377" cy="22254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temperance co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107" y="3023260"/>
            <a:ext cx="2799869" cy="359983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temperance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437112"/>
            <a:ext cx="3161642" cy="218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6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Theological virtues (biblical)</a:t>
            </a:r>
            <a:endParaRPr lang="en-US" dirty="0"/>
          </a:p>
        </p:txBody>
      </p:sp>
      <p:sp>
        <p:nvSpPr>
          <p:cNvPr id="3" name="Content Placeholder 2"/>
          <p:cNvSpPr>
            <a:spLocks noGrp="1"/>
          </p:cNvSpPr>
          <p:nvPr>
            <p:ph idx="1"/>
          </p:nvPr>
        </p:nvSpPr>
        <p:spPr>
          <a:xfrm>
            <a:off x="768096" y="1892455"/>
            <a:ext cx="7290055" cy="4023360"/>
          </a:xfrm>
        </p:spPr>
        <p:txBody>
          <a:bodyPr/>
          <a:lstStyle/>
          <a:p>
            <a:r>
              <a:rPr lang="en-CA" dirty="0" smtClean="0"/>
              <a:t>1. Faith: belief in God (and Others)</a:t>
            </a:r>
          </a:p>
          <a:p>
            <a:endParaRPr lang="en-CA" dirty="0" smtClean="0"/>
          </a:p>
          <a:p>
            <a:r>
              <a:rPr lang="en-CA" dirty="0" smtClean="0"/>
              <a:t>2. Hope: perseverance and striving</a:t>
            </a:r>
          </a:p>
          <a:p>
            <a:endParaRPr lang="en-CA" dirty="0" smtClean="0"/>
          </a:p>
          <a:p>
            <a:r>
              <a:rPr lang="en-CA" dirty="0" smtClean="0"/>
              <a:t>3. Love: a charitable compassion toward others</a:t>
            </a:r>
            <a:endParaRPr lang="en-US" dirty="0"/>
          </a:p>
        </p:txBody>
      </p:sp>
      <p:pic>
        <p:nvPicPr>
          <p:cNvPr id="10242" name="Picture 2" descr="Image result for theological virtues ske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864" y="1772816"/>
            <a:ext cx="1815852" cy="21313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theological virtues 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972" y="4551228"/>
            <a:ext cx="2438022" cy="194445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theological virtues ske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10" y="4551228"/>
            <a:ext cx="2405876" cy="18841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what is charity virtue sket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6506" y="4191655"/>
            <a:ext cx="3001354" cy="230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9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7 vices</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Image result for sins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b="11108"/>
          <a:stretch/>
        </p:blipFill>
        <p:spPr bwMode="auto">
          <a:xfrm>
            <a:off x="738585" y="2297388"/>
            <a:ext cx="7618008" cy="400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0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pride</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CA" dirty="0"/>
              <a:t> </a:t>
            </a:r>
            <a:r>
              <a:rPr lang="en-CA" dirty="0" smtClean="0"/>
              <a:t>most serious of the vices</a:t>
            </a:r>
          </a:p>
          <a:p>
            <a:pPr>
              <a:buFont typeface="Courier New" panose="02070309020205020404" pitchFamily="49" charset="0"/>
              <a:buChar char="o"/>
            </a:pPr>
            <a:r>
              <a:rPr lang="en-CA" dirty="0"/>
              <a:t> </a:t>
            </a:r>
            <a:r>
              <a:rPr lang="en-CA" dirty="0" smtClean="0"/>
              <a:t>identified as a </a:t>
            </a:r>
            <a:r>
              <a:rPr lang="en-CA" u="sng" dirty="0" smtClean="0"/>
              <a:t>desire to be more important or attractive than others</a:t>
            </a:r>
            <a:r>
              <a:rPr lang="en-CA" dirty="0" smtClean="0"/>
              <a:t>, failing to acknowledge the good work of others, and </a:t>
            </a:r>
            <a:r>
              <a:rPr lang="en-CA" u="sng" dirty="0" smtClean="0"/>
              <a:t>excessive</a:t>
            </a:r>
            <a:r>
              <a:rPr lang="en-CA" dirty="0" smtClean="0"/>
              <a:t> love of self (especially holding self out of proper position toward God).</a:t>
            </a:r>
            <a:endParaRPr lang="en-US" dirty="0"/>
          </a:p>
        </p:txBody>
      </p:sp>
      <p:pic>
        <p:nvPicPr>
          <p:cNvPr id="12290" name="Picture 2" descr="Image result for pride deadly 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18782"/>
            <a:ext cx="3705225"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sin of pride qu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28550"/>
            <a:ext cx="4054773" cy="228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3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Greed</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CA" dirty="0"/>
              <a:t> </a:t>
            </a:r>
            <a:r>
              <a:rPr lang="en-CA" dirty="0" smtClean="0"/>
              <a:t>a vice of </a:t>
            </a:r>
            <a:r>
              <a:rPr lang="en-CA" u="sng" dirty="0" smtClean="0"/>
              <a:t>excess</a:t>
            </a:r>
            <a:r>
              <a:rPr lang="en-CA" dirty="0" smtClean="0"/>
              <a:t>.</a:t>
            </a:r>
          </a:p>
          <a:p>
            <a:pPr>
              <a:buFont typeface="Courier New" panose="02070309020205020404" pitchFamily="49" charset="0"/>
              <a:buChar char="o"/>
            </a:pPr>
            <a:r>
              <a:rPr lang="en-CA" dirty="0"/>
              <a:t> </a:t>
            </a:r>
            <a:r>
              <a:rPr lang="en-CA" dirty="0" smtClean="0"/>
              <a:t>the excessive desire and pursuit of </a:t>
            </a:r>
            <a:r>
              <a:rPr lang="en-CA" u="sng" dirty="0" smtClean="0"/>
              <a:t>wealth</a:t>
            </a:r>
            <a:r>
              <a:rPr lang="en-CA" dirty="0" smtClean="0"/>
              <a:t>, </a:t>
            </a:r>
            <a:r>
              <a:rPr lang="en-CA" u="sng" dirty="0" smtClean="0"/>
              <a:t>power</a:t>
            </a:r>
            <a:r>
              <a:rPr lang="en-CA" dirty="0" smtClean="0"/>
              <a:t>, and </a:t>
            </a:r>
            <a:r>
              <a:rPr lang="en-CA" u="sng" dirty="0" smtClean="0"/>
              <a:t>status</a:t>
            </a:r>
            <a:r>
              <a:rPr lang="en-CA" dirty="0" smtClean="0"/>
              <a:t>.</a:t>
            </a:r>
            <a:endParaRPr lang="en-US" dirty="0"/>
          </a:p>
        </p:txBody>
      </p:sp>
      <p:sp>
        <p:nvSpPr>
          <p:cNvPr id="4" name="AutoShape 2" descr="Image result for sin of gr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Image result for sin of gr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44" y="3492077"/>
            <a:ext cx="4034879" cy="268991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greed qu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49983"/>
            <a:ext cx="4372525" cy="233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44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lust</a:t>
            </a:r>
            <a:endParaRPr lang="en-US" dirty="0"/>
          </a:p>
        </p:txBody>
      </p:sp>
      <p:sp>
        <p:nvSpPr>
          <p:cNvPr id="3" name="Content Placeholder 2"/>
          <p:cNvSpPr>
            <a:spLocks noGrp="1"/>
          </p:cNvSpPr>
          <p:nvPr>
            <p:ph idx="1"/>
          </p:nvPr>
        </p:nvSpPr>
        <p:spPr>
          <a:xfrm>
            <a:off x="768095" y="2068880"/>
            <a:ext cx="7290055" cy="4023360"/>
          </a:xfrm>
        </p:spPr>
        <p:txBody>
          <a:bodyPr/>
          <a:lstStyle/>
          <a:p>
            <a:pPr>
              <a:buFont typeface="Courier New" panose="02070309020205020404" pitchFamily="49" charset="0"/>
              <a:buChar char="o"/>
            </a:pPr>
            <a:r>
              <a:rPr lang="en-CA" dirty="0" smtClean="0"/>
              <a:t> </a:t>
            </a:r>
            <a:r>
              <a:rPr lang="en-CA" u="sng" dirty="0" smtClean="0"/>
              <a:t>having excessive thoughts or desires of a sexual nature</a:t>
            </a:r>
            <a:r>
              <a:rPr lang="en-CA" dirty="0" smtClean="0"/>
              <a:t>.</a:t>
            </a:r>
          </a:p>
          <a:p>
            <a:pPr>
              <a:buFont typeface="Courier New" panose="02070309020205020404" pitchFamily="49" charset="0"/>
              <a:buChar char="o"/>
            </a:pPr>
            <a:r>
              <a:rPr lang="en-CA" dirty="0"/>
              <a:t> </a:t>
            </a:r>
            <a:r>
              <a:rPr lang="en-CA" dirty="0" smtClean="0"/>
              <a:t>Aristotle’s criterion was </a:t>
            </a:r>
            <a:r>
              <a:rPr lang="en-CA" i="1" dirty="0" smtClean="0"/>
              <a:t>excessive love of others</a:t>
            </a:r>
            <a:r>
              <a:rPr lang="en-CA" dirty="0" smtClean="0"/>
              <a:t>, which therefore rendered love and devotion to God secondary.</a:t>
            </a:r>
            <a:endParaRPr lang="en-US" i="1" dirty="0"/>
          </a:p>
        </p:txBody>
      </p:sp>
      <p:pic>
        <p:nvPicPr>
          <p:cNvPr id="14338" name="Picture 2" descr="Image result for lus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20190"/>
            <a:ext cx="4032448" cy="300814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lus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48" y="3520190"/>
            <a:ext cx="3971280" cy="295996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lust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897" y="604491"/>
            <a:ext cx="1580325" cy="164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7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anger</a:t>
            </a:r>
            <a:endParaRPr lang="en-US" dirty="0"/>
          </a:p>
        </p:txBody>
      </p:sp>
      <p:sp>
        <p:nvSpPr>
          <p:cNvPr id="3" name="Content Placeholder 2"/>
          <p:cNvSpPr>
            <a:spLocks noGrp="1"/>
          </p:cNvSpPr>
          <p:nvPr>
            <p:ph idx="1"/>
          </p:nvPr>
        </p:nvSpPr>
        <p:spPr>
          <a:xfrm>
            <a:off x="768095" y="1979539"/>
            <a:ext cx="7290055" cy="4023360"/>
          </a:xfrm>
        </p:spPr>
        <p:txBody>
          <a:bodyPr/>
          <a:lstStyle/>
          <a:p>
            <a:pPr>
              <a:buFont typeface="Courier New" panose="02070309020205020404" pitchFamily="49" charset="0"/>
              <a:buChar char="o"/>
            </a:pPr>
            <a:r>
              <a:rPr lang="en-CA" dirty="0" smtClean="0"/>
              <a:t> uncontrolled feelings of </a:t>
            </a:r>
            <a:r>
              <a:rPr lang="en-CA" u="sng" dirty="0" smtClean="0"/>
              <a:t>hatred</a:t>
            </a:r>
            <a:r>
              <a:rPr lang="en-CA" dirty="0" smtClean="0"/>
              <a:t> and </a:t>
            </a:r>
            <a:r>
              <a:rPr lang="en-CA" u="sng" dirty="0" smtClean="0"/>
              <a:t>anger</a:t>
            </a:r>
          </a:p>
          <a:p>
            <a:pPr>
              <a:buFont typeface="Courier New" panose="02070309020205020404" pitchFamily="49" charset="0"/>
              <a:buChar char="o"/>
            </a:pPr>
            <a:r>
              <a:rPr lang="en-CA" dirty="0"/>
              <a:t> </a:t>
            </a:r>
            <a:r>
              <a:rPr lang="en-CA" dirty="0" smtClean="0"/>
              <a:t>generally wishing to do </a:t>
            </a:r>
            <a:r>
              <a:rPr lang="en-CA" u="sng" dirty="0" smtClean="0"/>
              <a:t>evil</a:t>
            </a:r>
            <a:r>
              <a:rPr lang="en-CA" dirty="0" smtClean="0"/>
              <a:t> or </a:t>
            </a:r>
            <a:r>
              <a:rPr lang="en-CA" u="sng" dirty="0" smtClean="0"/>
              <a:t>harm</a:t>
            </a:r>
            <a:r>
              <a:rPr lang="en-CA" dirty="0" smtClean="0"/>
              <a:t> to others</a:t>
            </a:r>
            <a:endParaRPr lang="en-US" dirty="0"/>
          </a:p>
        </p:txBody>
      </p:sp>
      <p:pic>
        <p:nvPicPr>
          <p:cNvPr id="15362" name="Picture 2" descr="Image result for anger sket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132" y="1259759"/>
            <a:ext cx="1625018" cy="23172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anger quo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58525"/>
            <a:ext cx="2379089" cy="237908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anger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9" y="3173459"/>
            <a:ext cx="2434307" cy="354922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anger quo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5521" y="4089478"/>
            <a:ext cx="3370260" cy="189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1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gluttony</a:t>
            </a:r>
            <a:endParaRPr lang="en-US" dirty="0"/>
          </a:p>
        </p:txBody>
      </p:sp>
      <p:sp>
        <p:nvSpPr>
          <p:cNvPr id="3" name="Content Placeholder 2"/>
          <p:cNvSpPr>
            <a:spLocks noGrp="1"/>
          </p:cNvSpPr>
          <p:nvPr>
            <p:ph idx="1"/>
          </p:nvPr>
        </p:nvSpPr>
        <p:spPr>
          <a:xfrm>
            <a:off x="768095" y="2191396"/>
            <a:ext cx="7290055" cy="4023360"/>
          </a:xfrm>
        </p:spPr>
        <p:txBody>
          <a:bodyPr/>
          <a:lstStyle/>
          <a:p>
            <a:pPr>
              <a:buFont typeface="Courier New" panose="02070309020205020404" pitchFamily="49" charset="0"/>
              <a:buChar char="o"/>
            </a:pPr>
            <a:r>
              <a:rPr lang="en-CA" dirty="0" smtClean="0"/>
              <a:t> </a:t>
            </a:r>
            <a:r>
              <a:rPr lang="en-CA" u="sng" dirty="0" smtClean="0"/>
              <a:t>over-indulgence</a:t>
            </a:r>
            <a:r>
              <a:rPr lang="en-CA" dirty="0" smtClean="0"/>
              <a:t> and over-consumption of anything to the point of </a:t>
            </a:r>
            <a:r>
              <a:rPr lang="en-CA" u="sng" dirty="0" smtClean="0"/>
              <a:t>waste</a:t>
            </a:r>
          </a:p>
          <a:p>
            <a:pPr>
              <a:buFont typeface="Courier New" panose="02070309020205020404" pitchFamily="49" charset="0"/>
              <a:buChar char="o"/>
            </a:pPr>
            <a:r>
              <a:rPr lang="en-CA" dirty="0"/>
              <a:t> </a:t>
            </a:r>
            <a:r>
              <a:rPr lang="en-CA" dirty="0" smtClean="0"/>
              <a:t>in the Christian religions, it is considered a sin because of the excessive desire for food, or its withholding from the </a:t>
            </a:r>
            <a:r>
              <a:rPr lang="en-CA" u="sng" dirty="0" smtClean="0"/>
              <a:t>needy</a:t>
            </a:r>
            <a:endParaRPr lang="en-US" u="sng" dirty="0"/>
          </a:p>
        </p:txBody>
      </p:sp>
      <p:pic>
        <p:nvPicPr>
          <p:cNvPr id="16386" name="Picture 2" descr="Image result for gluttony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255" y="4365105"/>
            <a:ext cx="3000384" cy="21214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glutton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76089"/>
            <a:ext cx="3079346" cy="241728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gluttony quote"/>
          <p:cNvPicPr>
            <a:picLocks noChangeAspect="1" noChangeArrowheads="1"/>
          </p:cNvPicPr>
          <p:nvPr/>
        </p:nvPicPr>
        <p:blipFill rotWithShape="1">
          <a:blip r:embed="rId4">
            <a:extLst>
              <a:ext uri="{28A0092B-C50C-407E-A947-70E740481C1C}">
                <a14:useLocalDpi xmlns:a14="http://schemas.microsoft.com/office/drawing/2010/main" val="0"/>
              </a:ext>
            </a:extLst>
          </a:blip>
          <a:srcRect l="36107" b="32248"/>
          <a:stretch/>
        </p:blipFill>
        <p:spPr bwMode="auto">
          <a:xfrm>
            <a:off x="5436096" y="478652"/>
            <a:ext cx="2869455" cy="143188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gluttony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604" y="4229162"/>
            <a:ext cx="22479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Virtues</a:t>
            </a:r>
            <a:endParaRPr lang="en-CA" dirty="0"/>
          </a:p>
        </p:txBody>
      </p:sp>
      <p:sp>
        <p:nvSpPr>
          <p:cNvPr id="3" name="Content Placeholder 2"/>
          <p:cNvSpPr>
            <a:spLocks noGrp="1"/>
          </p:cNvSpPr>
          <p:nvPr>
            <p:ph idx="1"/>
          </p:nvPr>
        </p:nvSpPr>
        <p:spPr>
          <a:xfrm>
            <a:off x="768096" y="1988840"/>
            <a:ext cx="4451976" cy="4023360"/>
          </a:xfrm>
        </p:spPr>
        <p:txBody>
          <a:bodyPr/>
          <a:lstStyle/>
          <a:p>
            <a:r>
              <a:rPr lang="en-CA" dirty="0" smtClean="0"/>
              <a:t>Are attitudes and habits that make us more likely to choose what is good even when we don’t stop to think about it. They are good behaviours that come naturally to us.</a:t>
            </a:r>
            <a:endParaRPr lang="en-CA" dirty="0"/>
          </a:p>
        </p:txBody>
      </p:sp>
      <p:pic>
        <p:nvPicPr>
          <p:cNvPr id="13314" name="Picture 2" descr="http://www.khoa-bui.com/blog/wp-content/uploads/2011/09/how-to-create-sales-habits.jpg"/>
          <p:cNvPicPr>
            <a:picLocks noChangeAspect="1" noChangeArrowheads="1"/>
          </p:cNvPicPr>
          <p:nvPr/>
        </p:nvPicPr>
        <p:blipFill>
          <a:blip r:embed="rId2" cstate="print"/>
          <a:srcRect/>
          <a:stretch>
            <a:fillRect/>
          </a:stretch>
        </p:blipFill>
        <p:spPr bwMode="auto">
          <a:xfrm>
            <a:off x="1619672" y="3717032"/>
            <a:ext cx="2926694" cy="2529711"/>
          </a:xfrm>
          <a:prstGeom prst="rect">
            <a:avLst/>
          </a:prstGeom>
          <a:noFill/>
        </p:spPr>
      </p:pic>
      <p:pic>
        <p:nvPicPr>
          <p:cNvPr id="1026" name="Picture 2" descr="Image result for virtues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042" y="773196"/>
            <a:ext cx="3330443" cy="5473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envy</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CA" dirty="0" smtClean="0"/>
              <a:t> someone </a:t>
            </a:r>
            <a:r>
              <a:rPr lang="en-CA" u="sng" dirty="0" smtClean="0"/>
              <a:t>desiring something that they do not possess</a:t>
            </a:r>
          </a:p>
          <a:p>
            <a:pPr>
              <a:buFont typeface="Courier New" panose="02070309020205020404" pitchFamily="49" charset="0"/>
              <a:buChar char="o"/>
            </a:pPr>
            <a:r>
              <a:rPr lang="en-CA" dirty="0"/>
              <a:t> </a:t>
            </a:r>
            <a:r>
              <a:rPr lang="en-CA" dirty="0" smtClean="0"/>
              <a:t>many times the person resents someone for having something that they do not have</a:t>
            </a:r>
            <a:endParaRPr lang="en-US" dirty="0"/>
          </a:p>
        </p:txBody>
      </p:sp>
      <p:pic>
        <p:nvPicPr>
          <p:cNvPr id="17410" name="Picture 2" descr="Image result for envy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t="13299" b="20876"/>
          <a:stretch/>
        </p:blipFill>
        <p:spPr bwMode="auto">
          <a:xfrm>
            <a:off x="323528" y="3934168"/>
            <a:ext cx="423862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envy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269549"/>
            <a:ext cx="2993975" cy="324097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envy quo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331" y="439843"/>
            <a:ext cx="1729017" cy="2237348"/>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envy quot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917" b="19323"/>
          <a:stretch/>
        </p:blipFill>
        <p:spPr bwMode="auto">
          <a:xfrm>
            <a:off x="3707904" y="442219"/>
            <a:ext cx="2141711"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27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7. sloth</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CA" dirty="0" smtClean="0"/>
              <a:t> this is laziness and </a:t>
            </a:r>
            <a:r>
              <a:rPr lang="en-CA" u="sng" dirty="0" smtClean="0"/>
              <a:t>indifference</a:t>
            </a:r>
            <a:endParaRPr lang="en-US" u="sng" dirty="0"/>
          </a:p>
        </p:txBody>
      </p:sp>
      <p:pic>
        <p:nvPicPr>
          <p:cNvPr id="18434" name="Picture 2" descr="Image result for sloth"/>
          <p:cNvPicPr>
            <a:picLocks noChangeAspect="1" noChangeArrowheads="1"/>
          </p:cNvPicPr>
          <p:nvPr/>
        </p:nvPicPr>
        <p:blipFill rotWithShape="1">
          <a:blip r:embed="rId2">
            <a:extLst>
              <a:ext uri="{28A0092B-C50C-407E-A947-70E740481C1C}">
                <a14:useLocalDpi xmlns:a14="http://schemas.microsoft.com/office/drawing/2010/main" val="0"/>
              </a:ext>
            </a:extLst>
          </a:blip>
          <a:srcRect l="8998" r="7842"/>
          <a:stretch/>
        </p:blipFill>
        <p:spPr bwMode="auto">
          <a:xfrm>
            <a:off x="3137237" y="3963176"/>
            <a:ext cx="3092147" cy="223101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result for lazines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09311"/>
            <a:ext cx="2484882" cy="248488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Image result for sloth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16" y="3016908"/>
            <a:ext cx="2646681" cy="349362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Image result for laziness quote"/>
          <p:cNvPicPr>
            <a:picLocks noChangeAspect="1" noChangeArrowheads="1"/>
          </p:cNvPicPr>
          <p:nvPr/>
        </p:nvPicPr>
        <p:blipFill rotWithShape="1">
          <a:blip r:embed="rId5">
            <a:extLst>
              <a:ext uri="{28A0092B-C50C-407E-A947-70E740481C1C}">
                <a14:useLocalDpi xmlns:a14="http://schemas.microsoft.com/office/drawing/2010/main" val="0"/>
              </a:ext>
            </a:extLst>
          </a:blip>
          <a:srcRect b="16413"/>
          <a:stretch/>
        </p:blipFill>
        <p:spPr bwMode="auto">
          <a:xfrm>
            <a:off x="4574278" y="1199667"/>
            <a:ext cx="4257455" cy="19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5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389120"/>
          </a:xfrm>
        </p:spPr>
        <p:txBody>
          <a:bodyPr/>
          <a:lstStyle/>
          <a:p>
            <a:pPr marL="0" indent="0">
              <a:buNone/>
            </a:pPr>
            <a:r>
              <a:rPr lang="en-CA" dirty="0" smtClean="0"/>
              <a:t>     Virtues help us take control of our lives</a:t>
            </a:r>
          </a:p>
          <a:p>
            <a:pPr marL="0" indent="0">
              <a:buNone/>
            </a:pPr>
            <a:r>
              <a:rPr lang="en-CA" dirty="0" smtClean="0"/>
              <a:t>     Virtues help us channel our emotions and void doing things we will regret</a:t>
            </a:r>
            <a:endParaRPr lang="en-CA" dirty="0"/>
          </a:p>
        </p:txBody>
      </p:sp>
      <p:pic>
        <p:nvPicPr>
          <p:cNvPr id="52226" name="Picture 2" descr="http://3.bp.blogspot.com/_Ytzkrbrw9z8/TAAicI-MwrI/AAAAAAAAACM/ye9nO2Y9aB0/s1600/meditation+orange+chakra.jpg"/>
          <p:cNvPicPr>
            <a:picLocks noChangeAspect="1" noChangeArrowheads="1"/>
          </p:cNvPicPr>
          <p:nvPr/>
        </p:nvPicPr>
        <p:blipFill>
          <a:blip r:embed="rId2" cstate="print"/>
          <a:srcRect/>
          <a:stretch>
            <a:fillRect/>
          </a:stretch>
        </p:blipFill>
        <p:spPr bwMode="auto">
          <a:xfrm>
            <a:off x="2422104" y="2492896"/>
            <a:ext cx="4320480" cy="36378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develop our virtues through</a:t>
            </a:r>
            <a:endParaRPr lang="en-CA" dirty="0"/>
          </a:p>
        </p:txBody>
      </p:sp>
      <p:sp>
        <p:nvSpPr>
          <p:cNvPr id="3" name="Content Placeholder 2"/>
          <p:cNvSpPr>
            <a:spLocks noGrp="1"/>
          </p:cNvSpPr>
          <p:nvPr>
            <p:ph idx="1"/>
          </p:nvPr>
        </p:nvSpPr>
        <p:spPr/>
        <p:txBody>
          <a:bodyPr/>
          <a:lstStyle/>
          <a:p>
            <a:r>
              <a:rPr lang="en-CA" dirty="0" smtClean="0"/>
              <a:t>- Education</a:t>
            </a:r>
          </a:p>
          <a:p>
            <a:r>
              <a:rPr lang="en-CA" dirty="0" smtClean="0"/>
              <a:t>- Prayers</a:t>
            </a:r>
          </a:p>
          <a:p>
            <a:r>
              <a:rPr lang="en-CA" dirty="0" smtClean="0"/>
              <a:t>- Practice</a:t>
            </a:r>
            <a:endParaRPr lang="en-CA" dirty="0"/>
          </a:p>
        </p:txBody>
      </p:sp>
      <p:sp>
        <p:nvSpPr>
          <p:cNvPr id="53250" name="AutoShape 2" descr="data:image/jpeg;base64,/9j/4AAQSkZJRgABAQAAAQABAAD/2wCEAAkGBhQSEBUSExIVFRUVFRcUFRUYFxUUFRgVFBUVFRYUGBUXGyYfGBkjGRQUHy8gIycpLCwsFR4xNTAqNSYrLCkBCQoKDgwOGg8PGikkHCQsKSkvLCkqNSksLCksLS81LiksKiktLCwsMC0qKSksNSksKSkpKSksLCkqKSwsLCwpKv/AABEIAMABBgMBIgACEQEDEQH/xAAcAAABBQEBAQAAAAAAAAAAAAAAAgMEBQcGAQj/xABBEAACAQIDBQUECAQFBAMAAAABAgADEQQSIQUGMUFREyJhcYEHMpGhFEJScpKxwdEjYoLwM0OisuEVY8LxFlOD/8QAGQEBAAMBAQAAAAAAAAAAAAAAAAECAwQF/8QAMBEAAgECAwUHBAMBAQAAAAAAAAECAxESITEEQVGR8AVhcYGhsdETIsHhMkLxghX/2gAMAwEAAhEDEQA/ANwhCEAIQhACEIQAhCEAIQhACEIQAhCEAISLtHalKghetUWmo5sQPh1PgJme8ntsAumDp3/7tQWHmtPifX4QDTsdtCnRQ1KrqiDizEAf+/CZjvN7agGKYOmGFiO1qA8eqp0+98Jmm2N4cRimz16zP0ubKL/ZUaD0Erc3SAWW0t4MRiHNSrXqMx5liAPAAWAHkJD+mP8Abc/1N+8atC8gDpxT/bb8TfvD6U/22/E37xktLvd3cnGY7WhS7l7Gq/cpehOr/wBIMAqGxjc3b8R/eSNl4DF4tsuGpVqvUjNkHmxOUepmu7u+xDDUrPi3OIca5dUojwyjVvU+k0XDYZaahEVUVRYKoCqB0AGgkgxjYnsQxVQhsXieyXmiMaj+V9FH+qaju9ufhsEtqKd7m7ku59Tw9LS7hACEIQAhCEAIQhACEIQAhCEAIQhACEIQAhCEAIQhACEi7R2pSw9M1K1RaaDmxt6DqfATL96PbXxTBJ/+1QfNU/VvhANO2ntejh07StVWmvVja/gBxJ8BMx3n9tnFMEnh21QfNaf6t8Jl+1Nu1MQ5qVqrVG+0xvbwHIDykJKmYXGsAn7T2xWxDmpWqtUbqxvbwA4AeAkLP01h2fWKkEnmXrFRJaRq+OC+JgEkvItfHAeJ/X9ZX4jaJPE+gkMYsg3GhFip1uCCDceOkEH0huR7IqFOlTr4tTVqsqv2TaUqZYA5cn1yOBvp4TSEQKAAAABYAaAAcgJ8lbt+0DH4et2iYqq32ld2qI3gysT+8+jNwN/ae0qJNglZLdpTvca8HXqp+X5yDq4QhACEIQAhCEAIQhACEIQAhCEAIQhACEIQAhCEAIRvEYhaal3YKqi5ZiAAOpJmbb0e2ilTumDXtW4dqwIpjxUcX+Q84BouOx9OihqVXVEHFmIA+czPeb21KL08Emc8O1cEL/SnFvW3lMw21t+vi6naV6rOeQOijwVRoo8ord/a4wuISsUDhbjLzGYWzKeTDiDKTbUW0rslK7zLPGYHF4o/SMZW7NeT1yVvrqKdIC/XQADTjIm2djYagVR6uIZ2XOMtNFABOhKscwuORt1nYbC2dhmo1ceapqHNakcSFujqAxAu2V2uygHQCx85nu0Mea1V6rDvObty14E2vp5Tgp1Klao1dpLWytnwzz60OpxhCN7X67huphaKm6535jtMoUf0Lx9Ty4RstPGMjV8Yq8TO9RsczdyTmkfEY0LKrEbULaLpG6aHidTLEEivjy2nASJVe0WTblGrQQNBZ72UeWkTyjy4UyQR8PodZ1u6m8dTB4hMRSOqmzLydD7yHwI/Sc79FvHKTGnx4Hgf3kA+u9g7bp4vDpXpG6uOHNTzU9CDLCfOPs73+bZ9Wxu1CoR2icwftr/MPn8J9DYDaFOvTWrScOji6sOBH6HwkgkQhCAEIQgBCEIAQhCAEIQgBCEIAQhOO3u9puHwYKIRWr8Minuqf52HDyGvlAOwZgBcmwGpM4Xen2tYbDXShbEVeHdP8NT4vz8h8ZlG8G/mLxl1q1iEP+WncTyIGrepM5+8Aud4978TjWvXqErypju018lHPxNzKWE9kASTLbd3dmpin0VuzVh2ri2ik65c3vNbW0qS1pp+4m20p4OkqAatU7U88+YnXn7uT0tOPbK0qVPFHU3oU/qTsNb9bvClgKfZVCq4dQuRrDMKjDMb86l2uQNNTrMuq4sKNTNZ2/j0OAxa1spyU3WmL3IygZWJ4h86D0C+MwN2JOpmPZ2LBJT1T98y+0WunHQnYrbBOi6SCSSbnWAWPU6c9I5hNOnJNFuUFE9ywBx8PzEZVLHhJFOoRHiVbjoYAim4jq07xl8KeI18oU6hEAlBJ49G8SuIPSKGIHMGQBhQaZt9U8D08DO33D9oFXZ9Sxu9Bj/Ep/8AmnRvznInKwtGkOU5Sb9D+h8ZIPrjZm06eIpLWpOHRxcEfkehHSSp87+zPftsDXyVGJw9Q2dfsnlUXx69R6T6FpVQyhlIKsAQRqCDqCDJIFwhCAEIQgBCEIAQhCAEIQgGL+072g1jXqYSixp06ZyOVNmdhxuw4LysPWZrxk7beK7XE1qh+vVdvi5MgmQAnk9tGqmKCwSOxiviwvOVuL2tyEk7P3PxuK1Sg4U/Xf8Ahp53e1/S8gELF7VvoJ0Psz2s6Ypkzd1qbtbhZ1W4YG4sbA63HmOMb3i3A+hYQVqtYNUaoqKiA5ALMWJZgCTZRyHGStwd2awqU8WMnZgnTOO0KkFWKrzt5310ExrOLpu/TNKaalfqxpvtWrGpsZyGJtUS5zBu6xBtcVX09ZgHZzd8btg4/D4rZ/YlaoHdqMzlGKDLrnZiDccdeHhrhu1Nn1aFZ6NVStRDZl0Njx4jQ+YlaMlilHfr5WIecUxAYCeHERkITHVwpnSUPDiIntjJC4GKXAjrAIwxB6xQxZkwYBZ79GSARlxzRxca55SUlNOkkUyo5SAQA7cyRJtF9O8L+POPPTVvOINOwgCvo4PAxP0c8xcRGa0cTFWgDa3BsfQ9f+ZrXsf3/KOuArtdH0oMfqsf8s/ynl0PnMmqYjNoB6ydsSqVxNFk4rURh07rBv0i9syVFydkfWcJxOA9quHbSoj0z1FnX5a/KdLgN4sPWF6dZG8L2PwOsrGpCWjN6uyVqP8AOLXtzLGEITQ5ghCEAIQhACUm+m1vo2Ar1RxFMhfvP3F+bD4S7nBe2qow2WSBp21PP93vW/15PjIYOS9nu7mGrYVmrUlqF2YEm+ZcpUKFYEFeJNxxuOkRvB7JmF3wTioP/qqMA48FfRW8jY+JlV7JtvE16tA3ysucHkGFlI9QQf6JquGGU2N5hKTTL2uYK27WKzMtSk1EJ7xqKU4fZHFvTTxnYbt7gYWph1qVE7V2LElmYaBiNFUgW04TWa2HSqhSoqup4qwuP+PMSn+g0aSKtHRNcouToTmuCdeLSXO4SKfZ+7WHoa0sPSQ9VRc34uPzk6okkPfkf1Hz1kSviTpmXQ81NvkZVljP/ahsaviXw1OlTYoMxLmy0w7sqAF2IAsB6ZpN3Y2OcJgEer7zWW1ybU+0aoLDq2fMR0US1x1Q4jEJRYDs0qHMLnWlRp0qzuw4AFqoS3PQ8pN3ha5SmePvEeLMAAfQsPSefOtOdRUrZJ38kbuMYQcuKt5s92TSWnUrVjYKFZi3QBmb/aSfSYhvDtI4rE1MQyBWc3tx4AAXPWwmybZcjZlWxs1c9mrW1ysCSeP2S3DqOkzB91Kv1bP4DRvgePxnXRUfqzn/AMry/Zywv9KK8+ZzWU+ETTpknXWX1bd6spsUIPQ5Qfhe8Z/6NVH+W3wB/WdWOPE1Wz1WrqLt4EAUT0iuxI5SWdnVOaP+E/pPDhX6P+Fv2k4lxKujUWsXyI3ZkxxMN1Mc7FuYb8LftFqng34W/aTdFcEuA2Kajxis4HBfzj6P4N+E/tENc8FY+Sn9pF0TglwGmxB+zGWdj0jtTD1Dwpv+Fv2ntPY9Zv8ALYeen5yHOK3mkdnqy/jF8iNlPWeimPOWlHdmofeZV+Zllh926Y94l/Ww+AmUtopred1Lsraqn9beOX7KLDozHKi5j4cB5nlOh2XscUu8xu/yW/EDr5yfSoqosoAHQC0XOOrtDnkske9sXZMKDU55y9EE9VyOE8hOY9ovNmb6YqjYLWYqPqt3h5azpsD7WmGlagD4obH4H95nsUlIngCfIEzWNacdGcNbs/Zqucor29jZdn+0PB1dDUNM9HGX/ULidBh8SjjMjKw6qQw+UwnDbuYmp7mHqHxykD4mWeC3Sx6HMitTPXtAh+RnVDaZ743PD2jsrZl/Cql3Np/BtEJxm7749LivWpsLaAjMwNx9YAfrPJ1xndXszw6lHBLCpJ96/wAOyjGNw61KbI6hlYWKsAynnqDoZ6KsGfSYtsySM8XYApYwMqgA5hoABqOgnVrRvY89I5jMLmN4rDkWN+I4zKTZpYeGCzKV4X0PlzkatslAQCeA0P6R76ctuPDl1ifpFzre1tP/AHMfrotgZCGzV5DN58PgJXbwUuyptUysSBotOwcnp3u6B4mXeIxATnbTjpp5Tn9sZm52Vhe/EhAO833jwHnflpFSuorMtGncqN3sGwRqlXR8RWNUoSG7OmcoFLMOOlMX8pV0sQ2JrFho1QMR/KCCEJ8O+vwMv9p1giMo0PZVOH1V7tIfMtb7rSr3Sw1s9dhYBMg8B/iv83Ck+AnPs0nhqV2s93x7FNqzlCivPrmV+0F7y0FJyUybXvxyotz42UHnx8ZabM2aNM6jwPL48pX4nY2LJWs1B2puM4dLP7/eJIW5A9LW+Mvdk4jTTXqDow/f1npKLSSZnF5ZEyrshHFmUMOjDMPnqPSU+M3CVtaTFD0N3T4+8v8AqnR0SvLQ/AydQlnBNZm9KvUpO8JNGV7R3cr0Ll6Zy/bXvp6kar/UBK2bio/sSl2nuZQrXZR2TniyBbE/zUyMredr+M5pUFuPbodtTjlVV+9ZPrkZReF5oVL2WltWrJbqqMpPmua3wMl0/ZZQHvVqh8gB+d5mtnmz0P8A2dmtm3yMyvC81Wl7MsKOJqn+oD8lk5PZ3gR/lE+bv+hl1sk2Zy7c2daKT8v2Y5eeXm5Yfc7BJww1P1Gb/deWdHAUk92mi+SqPyEutje9nPLt+P8AWD5mBUtn1W92lUbyRj+QljQ3Oxj8MNU9QF/3ETcs08NQTRbGt7OeXb9T+sF5u/wZBhvZnjGtdUT7zi/wW8tcL7I6h/xMQg+6rN8yRNHNeINeXWy00cs+2tqlo0vBfNzjqHsnoD361VvLKv6GTF9mmCHKofNz+gnRmrEmpNFQprccsu0NqlrUft7ELA7rYSiLJQTT6zDO3xa8m3VdFUDyAH5RJqRpml1GK0RyzqTm7ybfiLetI9Q3gT/ekTrIZVDaL3vSEWi6wgkdNaxMdWtpCvsk8Vb0P7iQ3Dp7ykePEfGZyiwmSmeQ8RT1zDjPDXjT4q0zZohlsMXNjwvrbp0E82fQqrxNwNI6mOW9r+P7yJtfeFaVPTVm4LexsOLfkPMiclRRi8TN4YpfaiDt/FM7hL6Xt631/SMYnHZmygXGQj0DU0+ed/wzmP8A5A1WuVWyqrBSRckm3eGbpc8vsmWeBxoFWgPtPVp/hd26fy/3pOOs3b1/P4NoxV7dZftjm2O+2IW5HdoofIpUOg5+/f1ljsHZorNTQ3ytndgNNA9+M5vH4j+JjB0ekwHL/CCjh5cuk6j2Z2Z2P2KYW/3rt+TTv2WFoRXg/T/DzK/31Hy9f9NCRQAABYDQCMYnZ9Op76KT1tr8eMkQnpkFRW3cT6rEeB7w/eRP+kVUNxZh0vf/AJHznRQlXBMspM51b3OliP76R5KvXTxl0yA8QDI1TZqnhceXD4GZum9xdTR7h2unqYkmOYfDFARe/SIenNIppZmb1PLz3PEdn5/OeZZYgdDxXaRgiJgD5qRDPG4GAelokmeGJME2FXnpaJVCeRjnYdZFwN9pC94vsxPGpeJ+MXAjJGnqqOYiK1O0gVLk2AJPQamQST6eKW+k9icFsZz3mOXoOJ9ekJNiC+hI+MxXZgG1wXRTysHYLf5ieY/HrRXM3MhVA4sx4AX8j8IcktQotiMRspG5ZT1H7TnduYA0UzlgRw/m+E5ver2l1VavSpo65FsjU17TNUsCQ1Q6BRwOW+vO2s4KlvDiqrHO1diToMpuL8hlP6Cc85OS+1LzduvQ0jhi/ufLM7bE7UyG97W4H++Mo9sY8hWdiczDujmL8DblxNhy46G0aNM01DGmprjgXfu0/GoSdX/kF7c7cIrFFMMv0nE1M1Tiq8AGtxs2t+BueHE3Np5UnKTvLPglv64nopxirQ5vr0I+BpdgEVgA7Eu4+zeyKvpdF8yw1kjDbQGehY+5i6y/iZbfKqP71lFhMWzsKtTQ1CKoB5UKN3BIPAM6ra/EIDrmkJsaVorU5nF1KnoAnX7q/CbSo4k09W/w/wDPIwjU+5NaJP8AHXmdHtOrfE4n+ZEv4spOvjow/u87z2StenUPUj5CZbtHFXxtQA+8hvxIsco/8PnO39lu1ctMqT0/KddLKlF9y9l8HHUjatKPW/5NdBnsr6G0QZNV7zojU3EONhcJ5PZoncqEIQlgE8tPZF2ltFKFJqrmwUepPJR4kyG7AerVVRczEAdSQB85ApbVpu2UHyN1sfDQzP8AG7afE1M7nT6q8lHQePjJGFqHrMHVu8jb6fE79lPSJ7MxrYuIL0QTqR3T6cPkZLY24zZZq5k8hoUYrsIvtBA1JJAnsR0notPM09CwDzNEEx9aUV2MkEXLPewJ5ftJa0wIqRYEQbOB9438OA/eSKVFV0UAeUXCSAhCEAYxuEFWm1Nr2YWuOI5gjxBsZn2++Kdx9Gqvmy94mkbPe4yuVH1h4deGs0iZ1trDJQxDqyirUqAlO9ZkDE95j9UXufHLp4cO1xbStlxfd39ZHVs84xd5btF3nFVNkMAG+lVEAHvFnAPmjc/In0ngxwWkQMXlvcPWZhn8VpLm7n3tW8pKxWIpoe5TFaov1yC9tQP4aMSbD7TX62lVtfZdbEohqudagAojReNydLArlF+AIItrfTgwSVsUsvBdc7eBvGcJNtR9evS4im2QA4Wkap5VXYFVPW7MD6AL5ymrVgtXPWqjEV/q0lCsFPIHKSFHgup6jjJrbnKallBpUUU1KtZTd2AF2GmgAsQF6kE35N1MHVq4eo1Oo9P+IgRVLHLSNNmseZNwLsePym8cpa33X366Xz5K3kZywyXBa23eO7myFi8Yyh87A1atg3PIoINjbTMSFAQcAtucYetoicl4jjqxFlP8xyqPVukh/wDR6mcIjMX0sLczawva9ze/xi6IYP2di7AkZ0UWBF81sxAFrHvazacfkUZRJVetfEO/JVC3/mJvp6fnLndPbOS1jx1+JNjOTq464yqluOVWOrE8WZyACx8OgGlpFTAVi97Or+AIPhYcbeU3jD7UnuMJSWOUuJ9BbJ27mtrOmwm0rjjPnfZe82Jw5s4zgdbo3x4GaFu7v/RqWVmNNuj6a+B4H4yMFiMRrVDHg8ZKDzl8FjQw0N5aUcVGZFkWwM9kOniY8taaKdtSth4zOd/dqmpXFBT3KXveNQj9AQPUzv62JCrfoCfgL/pMrTDF3Z21ZmLE+LG5/OUqSvkjSmt41hqUt8HhzPcJs6X+D2b4TJGjLHYdHLS82/QSYbTxKWVQs9SiTOuKyOeWoDWLWlHEoWjoEsVG1pRYWewkgIQhACEIQAhCEAIQhAPCZh+0a5qVa9YGoTWqMwBGvYk2BHUWUDwCgdZuMptubrUcSBmGVl9110I+EpUjijYaO5zuyd0qJwKVaZBdkDseN24keBU6ddJzKYRhiQbBkzl790ZC4sVI6am3G+k6E0MfgHYUqf0miw4D3hbnb7VufO3W05jHUWcGuocgL3ka11IfK17AW0N5w1tnbliVldWe/wCDSFdYcLvlmt2gt8MV7QlD2b5QBzy0/fax4A5eeplFvExp0XFgF1IRSbsuXuhr6liddeAHjLjZtOpWp/RmNQo691z3Xsupa54pmFrc+VoUtidq/aL3lpuKbsTmLvqXbX6tyvn6TnhCVJu+iz8bJWz/AAdEnGqlbXv73nl+eRzmzaa0aI7O4qViFDP7tKmVBOXnmOa17aXNud3cJs5ab1UYqGKsi3NhmqU+6AbHKSpbwup6y22psoU8Qy4emXVaK3vdgrVOAudD3BbXqJCweywn8RwxUFfpFJlPaJbS/U9QevObTg1KWev50+O8yU1hV1o/bX57iYu7NJaWWqKq2XV8t9Sz6XF1IChdQP8Ah3ZmxxbIKqYijbRQqtUQj/tPY+ilT4S+3eDq+bD10qUbWanUzBeHusCMycrEi33p1jbo4eqvapSFGowvmWxyt1sDlb9ZehGeqlnwfV1za8TKq1Ldlx/ej9DhhuU1YE4erRqAcabZrjwKVAWQ+F5Q7U9n1ZblsKw8aRuPw3M1vAbCbuvURVqo1swNwwH1lIOZQR9Uy9ZAeU7YNv8AkrddcDHBwZ84YR8VhWtRqsLf5bjL/pbT8poG7O9WLqlUrYGsCSB2iKcnmb8B43mlnBoeKKfMA/nHpLimXV0UYqkGzAg+MfWrLN0BFiAfORX2aPqm3hxEo4F7lbtKvovicp/qBX9ZWYbZHhLfaezWemy87aEcLj8pW7D245Y0sTQqI66doqlqbj7Wmqnw+cynFo0jIssLswDlLGlhrcIqlWU8D8jHUB5y0KfErKbYBIqEJ0GYQhCAEIQgBCEIAQhCAEIQgBCEIAQhCAErMXu/Sq1A7i4H1Pqkg3BI5+ss4SGk9QUe3Nil0C0FRXY5DV0vTpkd8r1a2g878pGqbsLQQmhcDIENMC4awCqfAjrznSwlKlNTVmWhJxd0UW7W7f0dHNQh6lV87tbQaBVUDoFUCStq7t0MQLVKYvyYd1hz0I8dZZwl0klYq8zmcJuQtHv0KzU6tipfKjBlvezIdOnC3CX9LBqpuBY8yO6D5gaR+EhxT1REVh0CEISxIQhCAEIQgBGquGVuIjsIAlKYGgFoqEIAQhCAEIQgBCEIAQhCAEIQgBCEIAQhCAf/2Q=="/>
          <p:cNvSpPr>
            <a:spLocks noChangeAspect="1" noChangeArrowheads="1"/>
          </p:cNvSpPr>
          <p:nvPr/>
        </p:nvSpPr>
        <p:spPr bwMode="auto">
          <a:xfrm>
            <a:off x="63500" y="-887413"/>
            <a:ext cx="2495550" cy="1828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3252" name="Picture 4" descr="http://countries-of-europe.com/wp-content/uploads/2011/06/Education.jpg"/>
          <p:cNvPicPr>
            <a:picLocks noChangeAspect="1" noChangeArrowheads="1"/>
          </p:cNvPicPr>
          <p:nvPr/>
        </p:nvPicPr>
        <p:blipFill>
          <a:blip r:embed="rId2" cstate="print"/>
          <a:srcRect/>
          <a:stretch>
            <a:fillRect/>
          </a:stretch>
        </p:blipFill>
        <p:spPr bwMode="auto">
          <a:xfrm>
            <a:off x="4355976" y="2132856"/>
            <a:ext cx="4295177" cy="3146699"/>
          </a:xfrm>
          <a:prstGeom prst="rect">
            <a:avLst/>
          </a:prstGeom>
          <a:noFill/>
        </p:spPr>
      </p:pic>
      <p:pic>
        <p:nvPicPr>
          <p:cNvPr id="53254" name="Picture 6" descr="http://thediaryofasoul.files.wordpress.com/2011/05/hands-clasped-in-prayer.jpg"/>
          <p:cNvPicPr>
            <a:picLocks noChangeAspect="1" noChangeArrowheads="1"/>
          </p:cNvPicPr>
          <p:nvPr/>
        </p:nvPicPr>
        <p:blipFill>
          <a:blip r:embed="rId3" cstate="print"/>
          <a:srcRect/>
          <a:stretch>
            <a:fillRect/>
          </a:stretch>
        </p:blipFill>
        <p:spPr bwMode="auto">
          <a:xfrm>
            <a:off x="768096" y="3861048"/>
            <a:ext cx="2809156" cy="22382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5035185" cy="4023360"/>
          </a:xfrm>
        </p:spPr>
        <p:txBody>
          <a:bodyPr/>
          <a:lstStyle/>
          <a:p>
            <a:r>
              <a:rPr lang="en-CA" dirty="0" smtClean="0"/>
              <a:t>God created us to be virtuous people.</a:t>
            </a:r>
          </a:p>
          <a:p>
            <a:pPr>
              <a:buNone/>
            </a:pPr>
            <a:endParaRPr lang="en-CA" dirty="0" smtClean="0"/>
          </a:p>
          <a:p>
            <a:r>
              <a:rPr lang="en-CA" dirty="0" smtClean="0"/>
              <a:t>The more often we act out a virtue, the stronger that virtue will become.</a:t>
            </a:r>
          </a:p>
          <a:p>
            <a:endParaRPr lang="en-CA" dirty="0" smtClean="0"/>
          </a:p>
          <a:p>
            <a:r>
              <a:rPr lang="en-CA" dirty="0" smtClean="0"/>
              <a:t>If we develop virtues then the choices that come naturally will be in keeping with God’s will.</a:t>
            </a:r>
            <a:endParaRPr lang="en-CA" dirty="0"/>
          </a:p>
        </p:txBody>
      </p:sp>
      <p:pic>
        <p:nvPicPr>
          <p:cNvPr id="2050" name="Picture 2" descr="Image result for God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196752"/>
            <a:ext cx="3137824" cy="447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747" y="1227156"/>
            <a:ext cx="2939808" cy="4023360"/>
          </a:xfrm>
        </p:spPr>
        <p:txBody>
          <a:bodyPr/>
          <a:lstStyle/>
          <a:p>
            <a:r>
              <a:rPr lang="en-CA" dirty="0" smtClean="0"/>
              <a:t>If we fail to develop our virtues, our habits tend to be selfish.</a:t>
            </a:r>
          </a:p>
          <a:p>
            <a:endParaRPr lang="en-CA" dirty="0" smtClean="0"/>
          </a:p>
          <a:p>
            <a:r>
              <a:rPr lang="en-CA" dirty="0" smtClean="0"/>
              <a:t>The actions that come naturally will tend to be opposed to God.</a:t>
            </a:r>
            <a:endParaRPr lang="en-CA" dirty="0"/>
          </a:p>
        </p:txBody>
      </p:sp>
      <p:pic>
        <p:nvPicPr>
          <p:cNvPr id="3074" name="Picture 2" descr="Image result for 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47" y="3900961"/>
            <a:ext cx="2699110" cy="26991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612" y="1844824"/>
            <a:ext cx="5270389" cy="382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 at our best</a:t>
            </a:r>
            <a:endParaRPr lang="en-CA" dirty="0"/>
          </a:p>
        </p:txBody>
      </p:sp>
      <p:sp>
        <p:nvSpPr>
          <p:cNvPr id="3" name="Content Placeholder 2"/>
          <p:cNvSpPr>
            <a:spLocks noGrp="1"/>
          </p:cNvSpPr>
          <p:nvPr>
            <p:ph idx="1"/>
          </p:nvPr>
        </p:nvSpPr>
        <p:spPr>
          <a:xfrm>
            <a:off x="768095" y="1929432"/>
            <a:ext cx="7290055" cy="4023360"/>
          </a:xfrm>
        </p:spPr>
        <p:txBody>
          <a:bodyPr>
            <a:normAutofit/>
          </a:bodyPr>
          <a:lstStyle/>
          <a:p>
            <a:r>
              <a:rPr lang="en-CA" dirty="0" smtClean="0"/>
              <a:t>Throughout this course, we will be exploring a variety of virtues we need to develop if we wish to be the best people and the best friends that we can be:</a:t>
            </a:r>
          </a:p>
          <a:p>
            <a:endParaRPr lang="en-CA" dirty="0" smtClean="0"/>
          </a:p>
        </p:txBody>
      </p:sp>
      <p:pic>
        <p:nvPicPr>
          <p:cNvPr id="4104" name="Picture 8" descr="Image result for good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42" y="3257988"/>
            <a:ext cx="3036726" cy="30367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good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270" y="2973290"/>
            <a:ext cx="2463151" cy="335407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be ki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993368"/>
            <a:ext cx="2301346" cy="2301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290054" cy="1499616"/>
          </a:xfrm>
        </p:spPr>
        <p:txBody>
          <a:bodyPr/>
          <a:lstStyle/>
          <a:p>
            <a:r>
              <a:rPr lang="en-CA" dirty="0" smtClean="0"/>
              <a:t>4 cardinal virtues (by the Church)</a:t>
            </a:r>
            <a:endParaRPr lang="en-US" dirty="0"/>
          </a:p>
        </p:txBody>
      </p:sp>
      <p:sp>
        <p:nvSpPr>
          <p:cNvPr id="3" name="Content Placeholder 2"/>
          <p:cNvSpPr>
            <a:spLocks noGrp="1"/>
          </p:cNvSpPr>
          <p:nvPr>
            <p:ph idx="1"/>
          </p:nvPr>
        </p:nvSpPr>
        <p:spPr>
          <a:xfrm>
            <a:off x="754021" y="2492896"/>
            <a:ext cx="7290055" cy="4023360"/>
          </a:xfrm>
        </p:spPr>
        <p:txBody>
          <a:bodyPr/>
          <a:lstStyle/>
          <a:p>
            <a:endParaRPr lang="en-US" dirty="0"/>
          </a:p>
        </p:txBody>
      </p:sp>
      <p:pic>
        <p:nvPicPr>
          <p:cNvPr id="5122" name="Picture 2" descr="Image result for cardinal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58" y="2060848"/>
            <a:ext cx="5702980" cy="457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1. Prudence</a:t>
            </a:r>
            <a:endParaRPr lang="en-US" dirty="0"/>
          </a:p>
        </p:txBody>
      </p:sp>
      <p:sp>
        <p:nvSpPr>
          <p:cNvPr id="3" name="Content Placeholder 2"/>
          <p:cNvSpPr>
            <a:spLocks noGrp="1"/>
          </p:cNvSpPr>
          <p:nvPr>
            <p:ph idx="1"/>
          </p:nvPr>
        </p:nvSpPr>
        <p:spPr/>
        <p:txBody>
          <a:bodyPr/>
          <a:lstStyle/>
          <a:p>
            <a:pPr marL="630936" lvl="1" indent="-457200">
              <a:buFont typeface="Courier New" panose="02070309020205020404" pitchFamily="49" charset="0"/>
              <a:buChar char="o"/>
            </a:pPr>
            <a:r>
              <a:rPr lang="en-CA" sz="2400" dirty="0" smtClean="0"/>
              <a:t>Aka hinge virtue</a:t>
            </a:r>
          </a:p>
          <a:p>
            <a:pPr marL="630936" lvl="1" indent="-457200">
              <a:buFont typeface="Courier New" panose="02070309020205020404" pitchFamily="49" charset="0"/>
              <a:buChar char="o"/>
            </a:pPr>
            <a:r>
              <a:rPr lang="en-CA" sz="2400" dirty="0" smtClean="0"/>
              <a:t>Defined as having wisdom and common sense</a:t>
            </a:r>
          </a:p>
          <a:p>
            <a:pPr marL="630936" lvl="1" indent="-457200">
              <a:buFont typeface="Courier New" panose="02070309020205020404" pitchFamily="49" charset="0"/>
              <a:buChar char="o"/>
            </a:pPr>
            <a:r>
              <a:rPr lang="en-CA" sz="2400" dirty="0" smtClean="0"/>
              <a:t>Moral virtue</a:t>
            </a:r>
          </a:p>
          <a:p>
            <a:pPr marL="630936" lvl="1" indent="-457200">
              <a:buFont typeface="Courier New" panose="02070309020205020404" pitchFamily="49" charset="0"/>
              <a:buChar char="o"/>
            </a:pPr>
            <a:r>
              <a:rPr lang="en-CA" sz="2400" dirty="0" smtClean="0"/>
              <a:t>Carefulness, concern, diligence, precaution, reasoning, discretion</a:t>
            </a:r>
            <a:endParaRPr lang="en-CA" sz="2400" dirty="0"/>
          </a:p>
          <a:p>
            <a:pPr marL="516636" lvl="1" indent="-342900">
              <a:buFont typeface="Courier New" panose="02070309020205020404" pitchFamily="49" charset="0"/>
              <a:buChar char="o"/>
            </a:pPr>
            <a:endParaRPr lang="en-CA" dirty="0"/>
          </a:p>
        </p:txBody>
      </p:sp>
      <p:pic>
        <p:nvPicPr>
          <p:cNvPr id="6146" name="Picture 2" descr="Image result for prudence qu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7680"/>
            <a:ext cx="4062567" cy="22851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udence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92696"/>
            <a:ext cx="22479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20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9986</TotalTime>
  <Words>487</Words>
  <Application>Microsoft Office PowerPoint</Application>
  <PresentationFormat>On-screen Show (4:3)</PresentationFormat>
  <Paragraphs>71</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Courier New</vt:lpstr>
      <vt:lpstr>Tw Cen MT</vt:lpstr>
      <vt:lpstr>Tw Cen MT Condensed</vt:lpstr>
      <vt:lpstr>Wingdings 3</vt:lpstr>
      <vt:lpstr>Integral</vt:lpstr>
      <vt:lpstr>Virtues &amp; Vices</vt:lpstr>
      <vt:lpstr>Virtues</vt:lpstr>
      <vt:lpstr>PowerPoint Presentation</vt:lpstr>
      <vt:lpstr>We develop our virtues through</vt:lpstr>
      <vt:lpstr>PowerPoint Presentation</vt:lpstr>
      <vt:lpstr>PowerPoint Presentation</vt:lpstr>
      <vt:lpstr>Be at our best</vt:lpstr>
      <vt:lpstr>4 cardinal virtues (by the Church)</vt:lpstr>
      <vt:lpstr>1. Prudence</vt:lpstr>
      <vt:lpstr>2. Justice</vt:lpstr>
      <vt:lpstr>3. Fortitude</vt:lpstr>
      <vt:lpstr>4. temperance</vt:lpstr>
      <vt:lpstr>3 Theological virtues (biblical)</vt:lpstr>
      <vt:lpstr>7 vices</vt:lpstr>
      <vt:lpstr>1. pride</vt:lpstr>
      <vt:lpstr>2. Greed</vt:lpstr>
      <vt:lpstr>3. lust</vt:lpstr>
      <vt:lpstr>4. anger</vt:lpstr>
      <vt:lpstr>5. gluttony</vt:lpstr>
      <vt:lpstr>6. envy</vt:lpstr>
      <vt:lpstr>7. sloth</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Virtues</dc:title>
  <dc:creator>owner</dc:creator>
  <cp:lastModifiedBy>Fanfara, Ewelina</cp:lastModifiedBy>
  <cp:revision>28</cp:revision>
  <dcterms:created xsi:type="dcterms:W3CDTF">2012-02-11T15:36:28Z</dcterms:created>
  <dcterms:modified xsi:type="dcterms:W3CDTF">2019-02-14T15:30:38Z</dcterms:modified>
</cp:coreProperties>
</file>