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71" r:id="rId3"/>
    <p:sldId id="272" r:id="rId4"/>
    <p:sldId id="273" r:id="rId5"/>
    <p:sldId id="275" r:id="rId6"/>
    <p:sldId id="276" r:id="rId7"/>
    <p:sldId id="277" r:id="rId8"/>
    <p:sldId id="278" r:id="rId9"/>
    <p:sldId id="270"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12" autoAdjust="0"/>
    <p:restoredTop sz="94660"/>
  </p:normalViewPr>
  <p:slideViewPr>
    <p:cSldViewPr>
      <p:cViewPr varScale="1">
        <p:scale>
          <a:sx n="70" d="100"/>
          <a:sy n="70" d="100"/>
        </p:scale>
        <p:origin x="16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B51FA6-50D5-49D6-A6FC-5CC4E11DB666}" type="datetimeFigureOut">
              <a:rPr lang="en-US" smtClean="0"/>
              <a:t>2/25/2019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FDB4626-0484-41FF-BA73-C4DB9995E077}" type="slidenum">
              <a:rPr lang="en-US" smtClean="0"/>
              <a:t>‹#›</a:t>
            </a:fld>
            <a:endParaRPr lang="en-US"/>
          </a:p>
        </p:txBody>
      </p:sp>
    </p:spTree>
    <p:extLst>
      <p:ext uri="{BB962C8B-B14F-4D97-AF65-F5344CB8AC3E}">
        <p14:creationId xmlns:p14="http://schemas.microsoft.com/office/powerpoint/2010/main" val="1467684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229AD8F-7775-46CF-90E1-B420EEBBA5C9}" type="datetimeFigureOut">
              <a:rPr lang="en-US" smtClean="0"/>
              <a:t>2/25/2019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1134126-7C0A-423C-9E3E-71A566C7EF82}" type="slidenum">
              <a:rPr lang="en-US" smtClean="0"/>
              <a:t>‹#›</a:t>
            </a:fld>
            <a:endParaRPr lang="en-US"/>
          </a:p>
        </p:txBody>
      </p:sp>
    </p:spTree>
    <p:extLst>
      <p:ext uri="{BB962C8B-B14F-4D97-AF65-F5344CB8AC3E}">
        <p14:creationId xmlns:p14="http://schemas.microsoft.com/office/powerpoint/2010/main" val="402188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xfrm>
            <a:off x="1144588" y="685800"/>
            <a:ext cx="4572000" cy="3429000"/>
          </a:xfrm>
          <a:ln/>
        </p:spPr>
      </p:sp>
      <p:sp>
        <p:nvSpPr>
          <p:cNvPr id="70659"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extLst>
      <p:ext uri="{BB962C8B-B14F-4D97-AF65-F5344CB8AC3E}">
        <p14:creationId xmlns:p14="http://schemas.microsoft.com/office/powerpoint/2010/main" val="2552030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xfrm>
            <a:off x="1144588" y="685800"/>
            <a:ext cx="4572000" cy="3429000"/>
          </a:xfrm>
          <a:ln/>
        </p:spPr>
      </p:sp>
      <p:sp>
        <p:nvSpPr>
          <p:cNvPr id="71683"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extLst>
      <p:ext uri="{BB962C8B-B14F-4D97-AF65-F5344CB8AC3E}">
        <p14:creationId xmlns:p14="http://schemas.microsoft.com/office/powerpoint/2010/main" val="2211811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xfrm>
            <a:off x="1144588" y="685800"/>
            <a:ext cx="4572000" cy="3429000"/>
          </a:xfrm>
          <a:ln/>
        </p:spPr>
      </p:sp>
      <p:sp>
        <p:nvSpPr>
          <p:cNvPr id="72707"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extLst>
      <p:ext uri="{BB962C8B-B14F-4D97-AF65-F5344CB8AC3E}">
        <p14:creationId xmlns:p14="http://schemas.microsoft.com/office/powerpoint/2010/main" val="1141663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xfrm>
            <a:off x="1144588" y="685800"/>
            <a:ext cx="4572000" cy="3429000"/>
          </a:xfrm>
          <a:ln/>
        </p:spPr>
      </p:sp>
      <p:sp>
        <p:nvSpPr>
          <p:cNvPr id="74755"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extLst>
      <p:ext uri="{BB962C8B-B14F-4D97-AF65-F5344CB8AC3E}">
        <p14:creationId xmlns:p14="http://schemas.microsoft.com/office/powerpoint/2010/main" val="4089643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xfrm>
            <a:off x="1144588" y="685800"/>
            <a:ext cx="4572000" cy="3429000"/>
          </a:xfrm>
          <a:ln/>
        </p:spPr>
      </p:sp>
      <p:sp>
        <p:nvSpPr>
          <p:cNvPr id="75779"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extLst>
      <p:ext uri="{BB962C8B-B14F-4D97-AF65-F5344CB8AC3E}">
        <p14:creationId xmlns:p14="http://schemas.microsoft.com/office/powerpoint/2010/main" val="1807061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xfrm>
            <a:off x="1144588" y="685800"/>
            <a:ext cx="4572000" cy="3429000"/>
          </a:xfrm>
          <a:ln/>
        </p:spPr>
      </p:sp>
      <p:sp>
        <p:nvSpPr>
          <p:cNvPr id="76803"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extLst>
      <p:ext uri="{BB962C8B-B14F-4D97-AF65-F5344CB8AC3E}">
        <p14:creationId xmlns:p14="http://schemas.microsoft.com/office/powerpoint/2010/main" val="3452227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xfrm>
            <a:off x="1144588" y="685800"/>
            <a:ext cx="4572000" cy="3429000"/>
          </a:xfrm>
          <a:ln/>
        </p:spPr>
      </p:sp>
      <p:sp>
        <p:nvSpPr>
          <p:cNvPr id="77827"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extLst>
      <p:ext uri="{BB962C8B-B14F-4D97-AF65-F5344CB8AC3E}">
        <p14:creationId xmlns:p14="http://schemas.microsoft.com/office/powerpoint/2010/main" val="154442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386066E9-178D-45FD-86E1-7BCAE3044A90}"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6066E9-178D-45FD-86E1-7BCAE3044A90}"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6066E9-178D-45FD-86E1-7BCAE3044A90}"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62025" y="138113"/>
            <a:ext cx="7826375" cy="13763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35075" y="1584325"/>
            <a:ext cx="3698875" cy="4956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5086350" y="1584325"/>
            <a:ext cx="3700463" cy="495617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AE6312-B3E1-433F-82EB-AE55B281D967}" type="slidenum">
              <a:rPr lang="en-US" altLang="en-US"/>
              <a:pPr/>
              <a:t>‹#›</a:t>
            </a:fld>
            <a:endParaRPr lang="en-US" altLang="en-US"/>
          </a:p>
        </p:txBody>
      </p:sp>
    </p:spTree>
    <p:extLst>
      <p:ext uri="{BB962C8B-B14F-4D97-AF65-F5344CB8AC3E}">
        <p14:creationId xmlns:p14="http://schemas.microsoft.com/office/powerpoint/2010/main" val="400058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6066E9-178D-45FD-86E1-7BCAE3044A90}"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6066E9-178D-45FD-86E1-7BCAE3044A90}"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6066E9-178D-45FD-86E1-7BCAE3044A90}"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86066E9-178D-45FD-86E1-7BCAE3044A90}"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86066E9-178D-45FD-86E1-7BCAE3044A90}"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86066E9-178D-45FD-86E1-7BCAE3044A9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6066E9-178D-45FD-86E1-7BCAE3044A90}"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50E190-4711-4549-ABF2-F1A189A44170}" type="datetimeFigureOut">
              <a:rPr lang="en-CA" smtClean="0"/>
              <a:pPr/>
              <a:t>25/02/2019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386066E9-178D-45FD-86E1-7BCAE3044A90}"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50E190-4711-4549-ABF2-F1A189A44170}" type="datetimeFigureOut">
              <a:rPr lang="en-CA" smtClean="0"/>
              <a:pPr/>
              <a:t>25/02/2019</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6066E9-178D-45FD-86E1-7BCAE3044A90}"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4704"/>
            <a:ext cx="7851648" cy="1368152"/>
          </a:xfrm>
        </p:spPr>
        <p:txBody>
          <a:bodyPr>
            <a:normAutofit/>
          </a:bodyPr>
          <a:lstStyle/>
          <a:p>
            <a:pPr algn="ctr"/>
            <a:r>
              <a:rPr lang="en-CA" sz="7200" dirty="0" smtClean="0">
                <a:solidFill>
                  <a:srgbClr val="7030A0"/>
                </a:solidFill>
              </a:rPr>
              <a:t>7 Ways To Be Smart</a:t>
            </a:r>
            <a:endParaRPr lang="en-CA" sz="7200" dirty="0">
              <a:solidFill>
                <a:srgbClr val="7030A0"/>
              </a:solidFill>
            </a:endParaRPr>
          </a:p>
        </p:txBody>
      </p:sp>
      <p:pic>
        <p:nvPicPr>
          <p:cNvPr id="23554" name="Picture 2" descr="http://spellinghearts.files.wordpress.com/2011/12/thinking.jpg"/>
          <p:cNvPicPr>
            <a:picLocks noChangeAspect="1" noChangeArrowheads="1"/>
          </p:cNvPicPr>
          <p:nvPr/>
        </p:nvPicPr>
        <p:blipFill>
          <a:blip r:embed="rId2" cstate="print"/>
          <a:srcRect/>
          <a:stretch>
            <a:fillRect/>
          </a:stretch>
        </p:blipFill>
        <p:spPr bwMode="auto">
          <a:xfrm>
            <a:off x="1331640" y="3501008"/>
            <a:ext cx="6192688" cy="302433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8"/>
            <a:ext cx="8458200" cy="1470025"/>
          </a:xfrm>
        </p:spPr>
        <p:txBody>
          <a:bodyPr>
            <a:normAutofit fontScale="90000"/>
          </a:bodyPr>
          <a:lstStyle/>
          <a:p>
            <a:pPr eaLnBrk="1" fontAlgn="auto" hangingPunct="1">
              <a:spcAft>
                <a:spcPts val="0"/>
              </a:spcAft>
              <a:defRPr/>
            </a:pPr>
            <a:r>
              <a:rPr lang="en-CA" dirty="0" smtClean="0"/>
              <a:t>How to Write a Series of Paragraphs Expressing an Opinion</a:t>
            </a:r>
            <a:endParaRPr lang="en-CA" dirty="0"/>
          </a:p>
        </p:txBody>
      </p:sp>
      <p:sp>
        <p:nvSpPr>
          <p:cNvPr id="5123" name="Subtitle 2"/>
          <p:cNvSpPr>
            <a:spLocks noGrp="1"/>
          </p:cNvSpPr>
          <p:nvPr>
            <p:ph type="subTitle" idx="1"/>
          </p:nvPr>
        </p:nvSpPr>
        <p:spPr>
          <a:xfrm>
            <a:off x="457200" y="3900488"/>
            <a:ext cx="4953000" cy="1752600"/>
          </a:xfrm>
        </p:spPr>
        <p:txBody>
          <a:bodyPr/>
          <a:lstStyle/>
          <a:p>
            <a:pPr marL="63500" eaLnBrk="1" hangingPunct="1"/>
            <a:endParaRPr lang="en-CA" altLang="en-US" smtClean="0"/>
          </a:p>
        </p:txBody>
      </p:sp>
    </p:spTree>
    <p:extLst>
      <p:ext uri="{BB962C8B-B14F-4D97-AF65-F5344CB8AC3E}">
        <p14:creationId xmlns:p14="http://schemas.microsoft.com/office/powerpoint/2010/main" val="103017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altLang="en-US" smtClean="0"/>
              <a:t>On the OSSLT…</a:t>
            </a:r>
          </a:p>
        </p:txBody>
      </p:sp>
      <p:sp>
        <p:nvSpPr>
          <p:cNvPr id="3" name="Content Placeholder 2"/>
          <p:cNvSpPr>
            <a:spLocks noGrp="1"/>
          </p:cNvSpPr>
          <p:nvPr>
            <p:ph idx="1"/>
          </p:nvPr>
        </p:nvSpPr>
        <p:spPr/>
        <p:txBody>
          <a:bodyPr>
            <a:normAutofit fontScale="85000" lnSpcReduction="20000"/>
          </a:bodyPr>
          <a:lstStyle/>
          <a:p>
            <a:pPr marL="365760" indent="-256032" eaLnBrk="1" fontAlgn="auto" hangingPunct="1">
              <a:spcAft>
                <a:spcPts val="0"/>
              </a:spcAft>
              <a:buClr>
                <a:schemeClr val="accent3"/>
              </a:buClr>
              <a:buFont typeface="Georgia"/>
              <a:buNone/>
              <a:defRPr/>
            </a:pPr>
            <a:r>
              <a:rPr lang="en-CA" b="1" dirty="0" smtClean="0"/>
              <a:t>Task:</a:t>
            </a:r>
            <a:r>
              <a:rPr lang="en-CA" dirty="0" smtClean="0"/>
              <a:t>  	Write a </a:t>
            </a:r>
            <a:r>
              <a:rPr lang="en-CA" b="1" dirty="0" smtClean="0"/>
              <a:t>minimum </a:t>
            </a:r>
            <a:r>
              <a:rPr lang="en-CA" dirty="0" smtClean="0"/>
              <a:t>of </a:t>
            </a:r>
            <a:r>
              <a:rPr lang="en-CA" b="1" dirty="0" smtClean="0"/>
              <a:t>three paragraphs 			</a:t>
            </a:r>
            <a:r>
              <a:rPr lang="en-CA" dirty="0" smtClean="0"/>
              <a:t>expressing an </a:t>
            </a:r>
            <a:r>
              <a:rPr lang="en-CA" b="1" dirty="0" smtClean="0"/>
              <a:t>opinion </a:t>
            </a:r>
            <a:r>
              <a:rPr lang="en-CA" dirty="0" smtClean="0"/>
              <a:t>on the topic below. 			Develop your main idea with supporting details 		(proof, facts, examples, etc.).</a:t>
            </a:r>
          </a:p>
          <a:p>
            <a:pPr marL="365760" indent="-256032" eaLnBrk="1" fontAlgn="auto" hangingPunct="1">
              <a:spcAft>
                <a:spcPts val="0"/>
              </a:spcAft>
              <a:buClr>
                <a:schemeClr val="accent3"/>
              </a:buClr>
              <a:buFont typeface="Georgia"/>
              <a:buNone/>
              <a:defRPr/>
            </a:pPr>
            <a:r>
              <a:rPr lang="en-CA" dirty="0" smtClean="0"/>
              <a:t> </a:t>
            </a:r>
          </a:p>
          <a:p>
            <a:pPr marL="365760" indent="-256032" eaLnBrk="1" fontAlgn="auto" hangingPunct="1">
              <a:spcAft>
                <a:spcPts val="0"/>
              </a:spcAft>
              <a:buClr>
                <a:schemeClr val="accent3"/>
              </a:buClr>
              <a:buFont typeface="Georgia"/>
              <a:buNone/>
              <a:defRPr/>
            </a:pPr>
            <a:r>
              <a:rPr lang="en-CA" b="1" dirty="0" smtClean="0"/>
              <a:t>Purpose and </a:t>
            </a:r>
            <a:endParaRPr lang="en-CA" dirty="0" smtClean="0"/>
          </a:p>
          <a:p>
            <a:pPr marL="365760" indent="-256032" eaLnBrk="1" fontAlgn="auto" hangingPunct="1">
              <a:spcAft>
                <a:spcPts val="0"/>
              </a:spcAft>
              <a:buClr>
                <a:schemeClr val="accent3"/>
              </a:buClr>
              <a:buFont typeface="Georgia"/>
              <a:buNone/>
              <a:defRPr/>
            </a:pPr>
            <a:r>
              <a:rPr lang="en-CA" b="1" dirty="0" smtClean="0"/>
              <a:t>Audience</a:t>
            </a:r>
            <a:r>
              <a:rPr lang="en-CA" dirty="0" smtClean="0"/>
              <a:t>:  	An adult who is interested in your opinion.</a:t>
            </a:r>
          </a:p>
          <a:p>
            <a:pPr marL="365760" indent="-256032" eaLnBrk="1" fontAlgn="auto" hangingPunct="1">
              <a:spcAft>
                <a:spcPts val="0"/>
              </a:spcAft>
              <a:buClr>
                <a:schemeClr val="accent3"/>
              </a:buClr>
              <a:buFont typeface="Georgia"/>
              <a:buNone/>
              <a:defRPr/>
            </a:pPr>
            <a:r>
              <a:rPr lang="en-CA" dirty="0" smtClean="0"/>
              <a:t> </a:t>
            </a:r>
          </a:p>
          <a:p>
            <a:pPr marL="365760" indent="-256032" eaLnBrk="1" fontAlgn="auto" hangingPunct="1">
              <a:spcAft>
                <a:spcPts val="0"/>
              </a:spcAft>
              <a:buClr>
                <a:schemeClr val="accent3"/>
              </a:buClr>
              <a:buFont typeface="Georgia"/>
              <a:buNone/>
              <a:defRPr/>
            </a:pPr>
            <a:r>
              <a:rPr lang="en-CA" b="1" dirty="0" smtClean="0"/>
              <a:t>Length:</a:t>
            </a:r>
            <a:r>
              <a:rPr lang="en-CA" dirty="0" smtClean="0"/>
              <a:t> 	The lined space provided for your written work 		indicates the approximate length of the writing 		expected. (250 – 400 words)</a:t>
            </a:r>
          </a:p>
          <a:p>
            <a:pPr marL="365760" indent="-256032" eaLnBrk="1" fontAlgn="auto" hangingPunct="1">
              <a:spcAft>
                <a:spcPts val="0"/>
              </a:spcAft>
              <a:buClr>
                <a:schemeClr val="accent3"/>
              </a:buClr>
              <a:buFont typeface="Georgia"/>
              <a:buNone/>
              <a:defRPr/>
            </a:pPr>
            <a:r>
              <a:rPr lang="en-CA" b="1" dirty="0" smtClean="0"/>
              <a:t> </a:t>
            </a:r>
            <a:endParaRPr lang="en-CA" dirty="0" smtClean="0"/>
          </a:p>
          <a:p>
            <a:pPr marL="365760" indent="-256032" eaLnBrk="1" fontAlgn="auto" hangingPunct="1">
              <a:spcAft>
                <a:spcPts val="0"/>
              </a:spcAft>
              <a:buClr>
                <a:schemeClr val="accent3"/>
              </a:buClr>
              <a:buFont typeface="Georgia"/>
              <a:buNone/>
              <a:defRPr/>
            </a:pPr>
            <a:r>
              <a:rPr lang="en-CA" b="1" dirty="0" smtClean="0"/>
              <a:t>Topic: 	</a:t>
            </a:r>
            <a:r>
              <a:rPr lang="en-CA" i="1" dirty="0" smtClean="0"/>
              <a:t>Should students have to wear school uniforms?</a:t>
            </a:r>
          </a:p>
          <a:p>
            <a:pPr marL="365760" indent="-256032" eaLnBrk="1" fontAlgn="auto" hangingPunct="1">
              <a:spcAft>
                <a:spcPts val="0"/>
              </a:spcAft>
              <a:buClr>
                <a:schemeClr val="accent3"/>
              </a:buClr>
              <a:buFont typeface="Georgia"/>
              <a:buNone/>
              <a:defRPr/>
            </a:pPr>
            <a:endParaRPr lang="en-CA" dirty="0" smtClean="0"/>
          </a:p>
          <a:p>
            <a:pPr marL="365760" indent="-256032" eaLnBrk="1" fontAlgn="auto" hangingPunct="1">
              <a:spcAft>
                <a:spcPts val="0"/>
              </a:spcAft>
              <a:buClr>
                <a:schemeClr val="accent3"/>
              </a:buClr>
              <a:buFont typeface="Georgia"/>
              <a:buChar char="•"/>
              <a:defRPr/>
            </a:pPr>
            <a:endParaRPr lang="en-CA" dirty="0" smtClean="0"/>
          </a:p>
          <a:p>
            <a:pPr marL="365760" indent="-256032" eaLnBrk="1" fontAlgn="auto" hangingPunct="1">
              <a:spcAft>
                <a:spcPts val="0"/>
              </a:spcAft>
              <a:buClr>
                <a:schemeClr val="accent3"/>
              </a:buClr>
              <a:buFont typeface="Georgia"/>
              <a:buChar char="•"/>
              <a:defRPr/>
            </a:pPr>
            <a:endParaRPr lang="en-CA" dirty="0"/>
          </a:p>
        </p:txBody>
      </p:sp>
    </p:spTree>
    <p:extLst>
      <p:ext uri="{BB962C8B-B14F-4D97-AF65-F5344CB8AC3E}">
        <p14:creationId xmlns:p14="http://schemas.microsoft.com/office/powerpoint/2010/main" val="4069948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dirty="0" smtClean="0"/>
              <a:t>STEP 1: Make a chart outlining differences between the sides</a:t>
            </a:r>
            <a:endParaRPr lang="en-CA" dirty="0"/>
          </a:p>
        </p:txBody>
      </p:sp>
      <p:graphicFrame>
        <p:nvGraphicFramePr>
          <p:cNvPr id="4" name="Content Placeholder 3"/>
          <p:cNvGraphicFramePr>
            <a:graphicFrameLocks noGrp="1"/>
          </p:cNvGraphicFramePr>
          <p:nvPr>
            <p:ph idx="1"/>
          </p:nvPr>
        </p:nvGraphicFramePr>
        <p:xfrm>
          <a:off x="539750" y="2781300"/>
          <a:ext cx="7777164" cy="3810001"/>
        </p:xfrm>
        <a:graphic>
          <a:graphicData uri="http://schemas.openxmlformats.org/drawingml/2006/table">
            <a:tbl>
              <a:tblPr/>
              <a:tblGrid>
                <a:gridCol w="3888582"/>
                <a:gridCol w="3888582"/>
              </a:tblGrid>
              <a:tr h="400049">
                <a:tc>
                  <a:txBody>
                    <a:bodyPr/>
                    <a:lstStyle/>
                    <a:p>
                      <a:pPr algn="ctr">
                        <a:spcAft>
                          <a:spcPts val="0"/>
                        </a:spcAft>
                      </a:pPr>
                      <a:r>
                        <a:rPr lang="en-US" sz="2400" b="1" dirty="0">
                          <a:latin typeface="Calibri"/>
                          <a:ea typeface="Times New Roman"/>
                          <a:cs typeface="Arial"/>
                        </a:rPr>
                        <a:t>Yes</a:t>
                      </a:r>
                      <a:endParaRPr lang="en-CA" sz="2400" dirty="0">
                        <a:latin typeface="Times New Roman"/>
                        <a:ea typeface="Times New Roman"/>
                        <a:cs typeface="Times New Roman"/>
                      </a:endParaRPr>
                    </a:p>
                  </a:txBody>
                  <a:tcPr marL="68583" marR="68583"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1" dirty="0">
                          <a:latin typeface="Calibri"/>
                          <a:ea typeface="Times New Roman"/>
                          <a:cs typeface="Arial"/>
                        </a:rPr>
                        <a:t>No</a:t>
                      </a:r>
                      <a:endParaRPr lang="en-CA" sz="2400" dirty="0">
                        <a:latin typeface="Times New Roman"/>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9">
                <a:tc>
                  <a:txBody>
                    <a:bodyPr/>
                    <a:lstStyle/>
                    <a:p>
                      <a:pPr algn="l">
                        <a:spcAft>
                          <a:spcPts val="0"/>
                        </a:spcAft>
                      </a:pPr>
                      <a:r>
                        <a:rPr lang="en-US" sz="2000" dirty="0">
                          <a:latin typeface="Calibri"/>
                          <a:ea typeface="Times New Roman"/>
                          <a:cs typeface="Arial"/>
                        </a:rPr>
                        <a:t>Looks professional</a:t>
                      </a:r>
                      <a:endParaRPr lang="en-CA" sz="2000" dirty="0">
                        <a:latin typeface="Times New Roman"/>
                        <a:ea typeface="Times New Roman"/>
                        <a:cs typeface="Times New Roman"/>
                      </a:endParaRPr>
                    </a:p>
                  </a:txBody>
                  <a:tcPr marL="68583" marR="68583"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dirty="0">
                          <a:latin typeface="Calibri"/>
                          <a:ea typeface="Times New Roman"/>
                          <a:cs typeface="Arial"/>
                        </a:rPr>
                        <a:t>Looks stupid, kids get made fun of</a:t>
                      </a:r>
                      <a:endParaRPr lang="en-CA" sz="2000" dirty="0">
                        <a:latin typeface="Times New Roman"/>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9">
                <a:tc>
                  <a:txBody>
                    <a:bodyPr/>
                    <a:lstStyle/>
                    <a:p>
                      <a:pPr algn="l">
                        <a:spcAft>
                          <a:spcPts val="0"/>
                        </a:spcAft>
                      </a:pPr>
                      <a:r>
                        <a:rPr lang="en-US" sz="2000">
                          <a:latin typeface="Calibri"/>
                          <a:ea typeface="Times New Roman"/>
                          <a:cs typeface="Arial"/>
                        </a:rPr>
                        <a:t>More respect from students</a:t>
                      </a:r>
                      <a:endParaRPr lang="en-CA" sz="2000">
                        <a:latin typeface="Times New Roman"/>
                        <a:ea typeface="Times New Roman"/>
                        <a:cs typeface="Times New Roman"/>
                      </a:endParaRPr>
                    </a:p>
                  </a:txBody>
                  <a:tcPr marL="68583" marR="68583"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dirty="0">
                          <a:latin typeface="Calibri"/>
                          <a:ea typeface="Times New Roman"/>
                          <a:cs typeface="Arial"/>
                        </a:rPr>
                        <a:t>No individuality; lack of uniqueness</a:t>
                      </a:r>
                      <a:endParaRPr lang="en-CA" sz="2000" dirty="0">
                        <a:latin typeface="Times New Roman"/>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099">
                <a:tc>
                  <a:txBody>
                    <a:bodyPr/>
                    <a:lstStyle/>
                    <a:p>
                      <a:pPr algn="l">
                        <a:spcAft>
                          <a:spcPts val="0"/>
                        </a:spcAft>
                      </a:pPr>
                      <a:r>
                        <a:rPr lang="en-US" sz="2000">
                          <a:latin typeface="Calibri"/>
                          <a:ea typeface="Times New Roman"/>
                          <a:cs typeface="Arial"/>
                        </a:rPr>
                        <a:t>Convenient, no planning needed</a:t>
                      </a:r>
                      <a:endParaRPr lang="en-CA" sz="2000">
                        <a:latin typeface="Times New Roman"/>
                        <a:ea typeface="Times New Roman"/>
                        <a:cs typeface="Times New Roman"/>
                      </a:endParaRPr>
                    </a:p>
                  </a:txBody>
                  <a:tcPr marL="68583" marR="68583"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dirty="0">
                          <a:latin typeface="Calibri"/>
                          <a:ea typeface="Times New Roman"/>
                          <a:cs typeface="Arial"/>
                        </a:rPr>
                        <a:t>Uniforms are expensive, kids still have to buy more clothes</a:t>
                      </a:r>
                      <a:endParaRPr lang="en-CA" sz="2000" dirty="0">
                        <a:latin typeface="Times New Roman"/>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7">
                <a:tc>
                  <a:txBody>
                    <a:bodyPr/>
                    <a:lstStyle/>
                    <a:p>
                      <a:pPr algn="l">
                        <a:spcAft>
                          <a:spcPts val="0"/>
                        </a:spcAft>
                      </a:pPr>
                      <a:r>
                        <a:rPr lang="en-US" sz="2000">
                          <a:latin typeface="Calibri"/>
                          <a:ea typeface="Times New Roman"/>
                          <a:cs typeface="Arial"/>
                        </a:rPr>
                        <a:t>School is for academics, not style</a:t>
                      </a:r>
                      <a:endParaRPr lang="en-CA" sz="2000">
                        <a:latin typeface="Times New Roman"/>
                        <a:ea typeface="Times New Roman"/>
                        <a:cs typeface="Times New Roman"/>
                      </a:endParaRPr>
                    </a:p>
                  </a:txBody>
                  <a:tcPr marL="68583" marR="68583"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dirty="0">
                          <a:latin typeface="Calibri"/>
                          <a:ea typeface="Times New Roman"/>
                          <a:cs typeface="Arial"/>
                        </a:rPr>
                        <a:t>Students still competitive: hair, shoes</a:t>
                      </a:r>
                      <a:endParaRPr lang="en-CA" sz="2000" dirty="0">
                        <a:latin typeface="Times New Roman"/>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099">
                <a:tc>
                  <a:txBody>
                    <a:bodyPr/>
                    <a:lstStyle/>
                    <a:p>
                      <a:pPr algn="l">
                        <a:spcAft>
                          <a:spcPts val="0"/>
                        </a:spcAft>
                      </a:pPr>
                      <a:r>
                        <a:rPr lang="en-US" sz="2000">
                          <a:latin typeface="Calibri"/>
                          <a:ea typeface="Times New Roman"/>
                          <a:cs typeface="Arial"/>
                        </a:rPr>
                        <a:t>All students wearing same thing, so no competition</a:t>
                      </a:r>
                      <a:endParaRPr lang="en-CA" sz="2000">
                        <a:latin typeface="Times New Roman"/>
                        <a:ea typeface="Times New Roman"/>
                        <a:cs typeface="Times New Roman"/>
                      </a:endParaRPr>
                    </a:p>
                  </a:txBody>
                  <a:tcPr marL="68583" marR="68583"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dirty="0">
                          <a:latin typeface="Calibri"/>
                          <a:ea typeface="Times New Roman"/>
                          <a:cs typeface="Arial"/>
                        </a:rPr>
                        <a:t>Kids are being taught that stealing is okay.</a:t>
                      </a:r>
                      <a:endParaRPr lang="en-CA" sz="2000" dirty="0">
                        <a:latin typeface="Times New Roman"/>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9">
                <a:tc>
                  <a:txBody>
                    <a:bodyPr/>
                    <a:lstStyle/>
                    <a:p>
                      <a:pPr algn="l">
                        <a:spcAft>
                          <a:spcPts val="0"/>
                        </a:spcAft>
                      </a:pPr>
                      <a:r>
                        <a:rPr lang="en-US" sz="2000">
                          <a:latin typeface="Calibri"/>
                          <a:ea typeface="Times New Roman"/>
                          <a:cs typeface="Arial"/>
                        </a:rPr>
                        <a:t>Uniforms are inexpensive</a:t>
                      </a:r>
                      <a:endParaRPr lang="en-CA" sz="2000">
                        <a:latin typeface="Times New Roman"/>
                        <a:ea typeface="Times New Roman"/>
                        <a:cs typeface="Times New Roman"/>
                      </a:endParaRPr>
                    </a:p>
                  </a:txBody>
                  <a:tcPr marL="68583" marR="68583"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l">
                        <a:spcAft>
                          <a:spcPts val="0"/>
                        </a:spcAft>
                      </a:pPr>
                      <a:endParaRPr lang="en-US" sz="2000" dirty="0">
                        <a:latin typeface="Calibri"/>
                        <a:ea typeface="Times New Roman"/>
                        <a:cs typeface="Arial"/>
                      </a:endParaRPr>
                    </a:p>
                  </a:txBody>
                  <a:tcPr marL="68583" marR="68583"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17380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CA" altLang="en-US" smtClean="0"/>
              <a:t>STEP 2: Choose your side</a:t>
            </a:r>
          </a:p>
        </p:txBody>
      </p:sp>
      <p:sp>
        <p:nvSpPr>
          <p:cNvPr id="8195" name="Content Placeholder 2"/>
          <p:cNvSpPr>
            <a:spLocks noGrp="1"/>
          </p:cNvSpPr>
          <p:nvPr>
            <p:ph idx="1"/>
          </p:nvPr>
        </p:nvSpPr>
        <p:spPr/>
        <p:txBody>
          <a:bodyPr/>
          <a:lstStyle/>
          <a:p>
            <a:pPr eaLnBrk="1" hangingPunct="1"/>
            <a:r>
              <a:rPr lang="en-US" altLang="en-US" smtClean="0"/>
              <a:t>I believe that _</a:t>
            </a:r>
            <a:r>
              <a:rPr lang="en-US" altLang="en-US" u="sng" smtClean="0"/>
              <a:t>students should have to wear school uniforms</a:t>
            </a:r>
            <a:r>
              <a:rPr lang="en-US" altLang="en-US" smtClean="0"/>
              <a:t>____________________</a:t>
            </a:r>
            <a:endParaRPr lang="en-CA" altLang="en-US" smtClean="0"/>
          </a:p>
          <a:p>
            <a:pPr eaLnBrk="1" hangingPunct="1"/>
            <a:endParaRPr lang="en-CA" altLang="en-US" smtClean="0"/>
          </a:p>
        </p:txBody>
      </p:sp>
    </p:spTree>
    <p:extLst>
      <p:ext uri="{BB962C8B-B14F-4D97-AF65-F5344CB8AC3E}">
        <p14:creationId xmlns:p14="http://schemas.microsoft.com/office/powerpoint/2010/main" val="169235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dirty="0" smtClean="0"/>
              <a:t>STEP 3: </a:t>
            </a:r>
            <a:r>
              <a:rPr lang="en-CA" sz="2700" dirty="0" smtClean="0"/>
              <a:t>Choose 3 points to back up your side and provide an explanation and proof for each</a:t>
            </a:r>
            <a:endParaRPr lang="en-CA" sz="2700" dirty="0"/>
          </a:p>
        </p:txBody>
      </p:sp>
      <p:sp>
        <p:nvSpPr>
          <p:cNvPr id="3" name="Content Placeholder 2"/>
          <p:cNvSpPr>
            <a:spLocks noGrp="1"/>
          </p:cNvSpPr>
          <p:nvPr>
            <p:ph idx="1"/>
          </p:nvPr>
        </p:nvSpPr>
        <p:spPr>
          <a:xfrm>
            <a:off x="457200" y="2205038"/>
            <a:ext cx="8229600" cy="4368800"/>
          </a:xfrm>
        </p:spPr>
        <p:txBody>
          <a:bodyPr>
            <a:normAutofit fontScale="62500" lnSpcReduction="20000"/>
          </a:bodyPr>
          <a:lstStyle/>
          <a:p>
            <a:pPr marL="365760" indent="-256032" eaLnBrk="1" fontAlgn="auto" hangingPunct="1">
              <a:spcAft>
                <a:spcPts val="0"/>
              </a:spcAft>
              <a:buClr>
                <a:schemeClr val="accent3"/>
              </a:buClr>
              <a:buFont typeface="Georgia"/>
              <a:buNone/>
              <a:defRPr/>
            </a:pPr>
            <a:endParaRPr lang="en-US" b="1" dirty="0" smtClean="0"/>
          </a:p>
          <a:p>
            <a:pPr marL="365760" indent="-256032" eaLnBrk="1" fontAlgn="auto" hangingPunct="1">
              <a:spcAft>
                <a:spcPts val="0"/>
              </a:spcAft>
              <a:buClr>
                <a:schemeClr val="accent3"/>
              </a:buClr>
              <a:buFont typeface="Georgia"/>
              <a:buNone/>
              <a:defRPr/>
            </a:pPr>
            <a:r>
              <a:rPr lang="en-US" b="1" dirty="0" smtClean="0"/>
              <a:t>Example 1</a:t>
            </a:r>
            <a:r>
              <a:rPr lang="en-US" dirty="0" smtClean="0"/>
              <a:t>: _______</a:t>
            </a:r>
            <a:r>
              <a:rPr lang="en-US" i="1" u="sng" dirty="0" smtClean="0"/>
              <a:t>Students would look more professional</a:t>
            </a:r>
            <a:r>
              <a:rPr lang="en-US" u="sng" dirty="0" smtClean="0"/>
              <a:t>__</a:t>
            </a:r>
            <a:r>
              <a:rPr lang="en-US" dirty="0" smtClean="0"/>
              <a:t>__________</a:t>
            </a:r>
            <a:endParaRPr lang="en-CA" dirty="0" smtClean="0"/>
          </a:p>
          <a:p>
            <a:pPr marL="365760" indent="-256032" eaLnBrk="1" fontAlgn="auto" hangingPunct="1">
              <a:spcAft>
                <a:spcPts val="0"/>
              </a:spcAft>
              <a:buClr>
                <a:schemeClr val="accent3"/>
              </a:buClr>
              <a:buFont typeface="Georgia"/>
              <a:buNone/>
              <a:defRPr/>
            </a:pPr>
            <a:endParaRPr lang="en-US" sz="1300" b="1" dirty="0" smtClean="0"/>
          </a:p>
          <a:p>
            <a:pPr marL="365760" indent="-256032" eaLnBrk="1" fontAlgn="auto" hangingPunct="1">
              <a:spcAft>
                <a:spcPts val="0"/>
              </a:spcAft>
              <a:buClr>
                <a:schemeClr val="accent3"/>
              </a:buClr>
              <a:buFont typeface="Georgia"/>
              <a:buNone/>
              <a:defRPr/>
            </a:pPr>
            <a:r>
              <a:rPr lang="en-US" b="1" dirty="0" smtClean="0"/>
              <a:t>Explanation/Detail</a:t>
            </a:r>
            <a:r>
              <a:rPr lang="en-US" dirty="0" smtClean="0"/>
              <a:t>: _____</a:t>
            </a:r>
            <a:r>
              <a:rPr lang="en-US" i="1" u="sng" dirty="0" smtClean="0"/>
              <a:t>Young people should know how to properly dress for the workplace</a:t>
            </a:r>
            <a:r>
              <a:rPr lang="en-US" dirty="0" smtClean="0"/>
              <a:t>__________________________________</a:t>
            </a:r>
            <a:endParaRPr lang="en-CA" dirty="0" smtClean="0"/>
          </a:p>
          <a:p>
            <a:pPr marL="365760" indent="-256032" eaLnBrk="1" fontAlgn="auto" hangingPunct="1">
              <a:spcAft>
                <a:spcPts val="0"/>
              </a:spcAft>
              <a:buClr>
                <a:schemeClr val="accent3"/>
              </a:buClr>
              <a:buFont typeface="Georgia"/>
              <a:buNone/>
              <a:defRPr/>
            </a:pPr>
            <a:r>
              <a:rPr lang="en-US" dirty="0" smtClean="0"/>
              <a:t> </a:t>
            </a:r>
          </a:p>
          <a:p>
            <a:pPr marL="365760" indent="-256032" eaLnBrk="1" fontAlgn="auto" hangingPunct="1">
              <a:spcAft>
                <a:spcPts val="0"/>
              </a:spcAft>
              <a:buClr>
                <a:schemeClr val="accent3"/>
              </a:buClr>
              <a:buFont typeface="Georgia"/>
              <a:buNone/>
              <a:defRPr/>
            </a:pPr>
            <a:endParaRPr lang="en-CA" dirty="0" smtClean="0"/>
          </a:p>
          <a:p>
            <a:pPr marL="365760" indent="-256032" eaLnBrk="1" fontAlgn="auto" hangingPunct="1">
              <a:spcAft>
                <a:spcPts val="0"/>
              </a:spcAft>
              <a:buClr>
                <a:schemeClr val="accent3"/>
              </a:buClr>
              <a:buFont typeface="Georgia"/>
              <a:buNone/>
              <a:defRPr/>
            </a:pPr>
            <a:endParaRPr lang="en-US" b="1" dirty="0" smtClean="0"/>
          </a:p>
          <a:p>
            <a:pPr marL="365760" indent="-256032" eaLnBrk="1" fontAlgn="auto" hangingPunct="1">
              <a:spcAft>
                <a:spcPts val="0"/>
              </a:spcAft>
              <a:buClr>
                <a:schemeClr val="accent3"/>
              </a:buClr>
              <a:buFont typeface="Georgia"/>
              <a:buNone/>
              <a:defRPr/>
            </a:pPr>
            <a:r>
              <a:rPr lang="en-US" b="1" dirty="0" smtClean="0"/>
              <a:t>Example 2</a:t>
            </a:r>
            <a:r>
              <a:rPr lang="en-US" dirty="0" smtClean="0"/>
              <a:t>: ____</a:t>
            </a:r>
            <a:r>
              <a:rPr lang="en-US" i="1" u="sng" dirty="0" smtClean="0"/>
              <a:t>School is for academics, not style</a:t>
            </a:r>
            <a:r>
              <a:rPr lang="en-US" u="sng" dirty="0" smtClean="0"/>
              <a:t>_</a:t>
            </a:r>
            <a:r>
              <a:rPr lang="en-US" dirty="0" smtClean="0"/>
              <a:t>__________________</a:t>
            </a:r>
            <a:endParaRPr lang="en-CA" dirty="0" smtClean="0"/>
          </a:p>
          <a:p>
            <a:pPr marL="365760" indent="-256032" eaLnBrk="1" fontAlgn="auto" hangingPunct="1">
              <a:spcAft>
                <a:spcPts val="0"/>
              </a:spcAft>
              <a:buClr>
                <a:schemeClr val="accent3"/>
              </a:buClr>
              <a:buFont typeface="Georgia"/>
              <a:buNone/>
              <a:defRPr/>
            </a:pPr>
            <a:endParaRPr lang="en-US" sz="1300" b="1" dirty="0" smtClean="0"/>
          </a:p>
          <a:p>
            <a:pPr marL="365760" indent="-256032" eaLnBrk="1" fontAlgn="auto" hangingPunct="1">
              <a:spcAft>
                <a:spcPts val="0"/>
              </a:spcAft>
              <a:buClr>
                <a:schemeClr val="accent3"/>
              </a:buClr>
              <a:buFont typeface="Georgia"/>
              <a:buNone/>
              <a:defRPr/>
            </a:pPr>
            <a:r>
              <a:rPr lang="en-US" b="1" dirty="0" smtClean="0"/>
              <a:t>Explanation/Detail</a:t>
            </a:r>
            <a:r>
              <a:rPr lang="en-US" dirty="0" smtClean="0"/>
              <a:t>: __</a:t>
            </a:r>
            <a:r>
              <a:rPr lang="en-US" i="1" u="sng" dirty="0" smtClean="0"/>
              <a:t>School is not a fashion show, kids should know the real purpose of going to school, name-brand clothes cause a__________ distraction</a:t>
            </a:r>
            <a:r>
              <a:rPr lang="en-US" u="sng" dirty="0" smtClean="0"/>
              <a:t>___________</a:t>
            </a:r>
            <a:r>
              <a:rPr lang="en-US" dirty="0" smtClean="0"/>
              <a:t>_________________________________</a:t>
            </a:r>
            <a:endParaRPr lang="en-CA" dirty="0" smtClean="0"/>
          </a:p>
          <a:p>
            <a:pPr marL="365760" indent="-256032" eaLnBrk="1" fontAlgn="auto" hangingPunct="1">
              <a:spcAft>
                <a:spcPts val="0"/>
              </a:spcAft>
              <a:buClr>
                <a:schemeClr val="accent3"/>
              </a:buClr>
              <a:buFont typeface="Georgia"/>
              <a:buNone/>
              <a:defRPr/>
            </a:pPr>
            <a:r>
              <a:rPr lang="en-US" dirty="0" smtClean="0"/>
              <a:t> </a:t>
            </a:r>
            <a:endParaRPr lang="en-CA" dirty="0" smtClean="0"/>
          </a:p>
          <a:p>
            <a:pPr marL="365760" indent="-256032" eaLnBrk="1" fontAlgn="auto" hangingPunct="1">
              <a:spcAft>
                <a:spcPts val="0"/>
              </a:spcAft>
              <a:buClr>
                <a:schemeClr val="accent3"/>
              </a:buClr>
              <a:buFont typeface="Georgia"/>
              <a:buNone/>
              <a:defRPr/>
            </a:pPr>
            <a:endParaRPr lang="en-CA" b="1" dirty="0" smtClean="0"/>
          </a:p>
          <a:p>
            <a:pPr marL="365760" indent="-256032" eaLnBrk="1" fontAlgn="auto" hangingPunct="1">
              <a:spcAft>
                <a:spcPts val="0"/>
              </a:spcAft>
              <a:buClr>
                <a:schemeClr val="accent3"/>
              </a:buClr>
              <a:buFont typeface="Georgia"/>
              <a:buNone/>
              <a:defRPr/>
            </a:pPr>
            <a:endParaRPr lang="en-US" b="1" dirty="0" smtClean="0"/>
          </a:p>
          <a:p>
            <a:pPr marL="365760" indent="-256032" eaLnBrk="1" fontAlgn="auto" hangingPunct="1">
              <a:spcAft>
                <a:spcPts val="0"/>
              </a:spcAft>
              <a:buClr>
                <a:schemeClr val="accent3"/>
              </a:buClr>
              <a:buFont typeface="Georgia"/>
              <a:buNone/>
              <a:defRPr/>
            </a:pPr>
            <a:r>
              <a:rPr lang="en-US" b="1" dirty="0" smtClean="0"/>
              <a:t>Example 3</a:t>
            </a:r>
            <a:r>
              <a:rPr lang="en-US" dirty="0" smtClean="0"/>
              <a:t>: ___</a:t>
            </a:r>
            <a:r>
              <a:rPr lang="en-US" i="1" u="sng" dirty="0" smtClean="0"/>
              <a:t>Uniforms are inexpensive</a:t>
            </a:r>
            <a:r>
              <a:rPr lang="en-US" u="sng" dirty="0" smtClean="0"/>
              <a:t>_</a:t>
            </a:r>
            <a:r>
              <a:rPr lang="en-US" dirty="0" smtClean="0"/>
              <a:t>_________________________</a:t>
            </a:r>
            <a:endParaRPr lang="en-CA" dirty="0" smtClean="0"/>
          </a:p>
          <a:p>
            <a:pPr marL="365760" indent="-256032" eaLnBrk="1" fontAlgn="auto" hangingPunct="1">
              <a:spcAft>
                <a:spcPts val="0"/>
              </a:spcAft>
              <a:buClr>
                <a:schemeClr val="accent3"/>
              </a:buClr>
              <a:buFont typeface="Georgia"/>
              <a:buNone/>
              <a:defRPr/>
            </a:pPr>
            <a:endParaRPr lang="en-US" sz="1300" b="1" dirty="0" smtClean="0"/>
          </a:p>
          <a:p>
            <a:pPr marL="365760" indent="-256032" eaLnBrk="1" fontAlgn="auto" hangingPunct="1">
              <a:spcAft>
                <a:spcPts val="0"/>
              </a:spcAft>
              <a:buClr>
                <a:schemeClr val="accent3"/>
              </a:buClr>
              <a:buFont typeface="Georgia"/>
              <a:buNone/>
              <a:defRPr/>
            </a:pPr>
            <a:r>
              <a:rPr lang="en-US" b="1" dirty="0" smtClean="0"/>
              <a:t>Explanation/Detail</a:t>
            </a:r>
            <a:r>
              <a:rPr lang="en-US" dirty="0" smtClean="0"/>
              <a:t>: ___</a:t>
            </a:r>
            <a:r>
              <a:rPr lang="en-US" i="1" u="sng" dirty="0" smtClean="0"/>
              <a:t>Uniforms last, not much variety is needed, less__ expensive in the long run_</a:t>
            </a:r>
            <a:r>
              <a:rPr lang="en-US" i="1" dirty="0" smtClean="0"/>
              <a:t>_________________________________</a:t>
            </a:r>
            <a:endParaRPr lang="en-CA" dirty="0"/>
          </a:p>
        </p:txBody>
      </p:sp>
    </p:spTree>
    <p:extLst>
      <p:ext uri="{BB962C8B-B14F-4D97-AF65-F5344CB8AC3E}">
        <p14:creationId xmlns:p14="http://schemas.microsoft.com/office/powerpoint/2010/main" val="2378587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CA" altLang="en-US" smtClean="0"/>
              <a:t>STEP 4: Write your THESIS</a:t>
            </a:r>
          </a:p>
        </p:txBody>
      </p:sp>
      <p:sp>
        <p:nvSpPr>
          <p:cNvPr id="3" name="Content Placeholder 2"/>
          <p:cNvSpPr>
            <a:spLocks noGrp="1"/>
          </p:cNvSpPr>
          <p:nvPr>
            <p:ph idx="1"/>
          </p:nvPr>
        </p:nvSpPr>
        <p:spPr/>
        <p:txBody>
          <a:bodyPr>
            <a:normAutofit/>
          </a:bodyPr>
          <a:lstStyle/>
          <a:p>
            <a:pPr marL="365760" indent="-256032" eaLnBrk="1" fontAlgn="auto" hangingPunct="1">
              <a:spcAft>
                <a:spcPts val="0"/>
              </a:spcAft>
              <a:buClr>
                <a:schemeClr val="accent3"/>
              </a:buClr>
              <a:buFont typeface="Georgia"/>
              <a:buChar char="•"/>
              <a:defRPr/>
            </a:pPr>
            <a:r>
              <a:rPr lang="en-CA" dirty="0" smtClean="0"/>
              <a:t>A thesis is one concise sentence stating your side/opinion and the 3 points which will be explained in your essay.  Always found at the VERY END of your introductory paragraph.</a:t>
            </a:r>
          </a:p>
          <a:p>
            <a:pPr marL="365760" indent="-256032" eaLnBrk="1" fontAlgn="auto" hangingPunct="1">
              <a:spcAft>
                <a:spcPts val="0"/>
              </a:spcAft>
              <a:buClr>
                <a:schemeClr val="accent3"/>
              </a:buClr>
              <a:buFont typeface="Georgia"/>
              <a:buNone/>
              <a:defRPr/>
            </a:pPr>
            <a:endParaRPr lang="en-US" dirty="0" smtClean="0"/>
          </a:p>
          <a:p>
            <a:pPr marL="365760" indent="-256032" eaLnBrk="1" fontAlgn="auto" hangingPunct="1">
              <a:spcAft>
                <a:spcPts val="0"/>
              </a:spcAft>
              <a:buClr>
                <a:schemeClr val="accent3"/>
              </a:buClr>
              <a:buFont typeface="Georgia"/>
              <a:buNone/>
              <a:defRPr/>
            </a:pPr>
            <a:r>
              <a:rPr lang="en-US" dirty="0" smtClean="0"/>
              <a:t>THESIS: </a:t>
            </a:r>
            <a:r>
              <a:rPr lang="en-US" i="1" dirty="0" smtClean="0"/>
              <a:t>I believe uniforms are a positive thing because they make the students look more professional, allow them to focus on academics, and are less expensive than most name-brand clothes.</a:t>
            </a:r>
            <a:endParaRPr lang="en-CA" dirty="0" smtClean="0"/>
          </a:p>
          <a:p>
            <a:pPr marL="365760" indent="-256032" eaLnBrk="1" fontAlgn="auto" hangingPunct="1">
              <a:spcAft>
                <a:spcPts val="0"/>
              </a:spcAft>
              <a:buClr>
                <a:schemeClr val="accent3"/>
              </a:buClr>
              <a:buFont typeface="Georgia"/>
              <a:buNone/>
              <a:defRPr/>
            </a:pPr>
            <a:endParaRPr lang="en-CA" dirty="0"/>
          </a:p>
        </p:txBody>
      </p:sp>
    </p:spTree>
    <p:extLst>
      <p:ext uri="{BB962C8B-B14F-4D97-AF65-F5344CB8AC3E}">
        <p14:creationId xmlns:p14="http://schemas.microsoft.com/office/powerpoint/2010/main" val="2751393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p:spPr>
        <p:txBody>
          <a:bodyPr/>
          <a:lstStyle/>
          <a:p>
            <a:pPr eaLnBrk="1" fontAlgn="auto" hangingPunct="1">
              <a:spcAft>
                <a:spcPts val="0"/>
              </a:spcAft>
              <a:defRPr/>
            </a:pPr>
            <a:r>
              <a:rPr lang="en-CA" dirty="0" smtClean="0"/>
              <a:t>STEP 5: Write your Series of Paragraphs in ROUGH!</a:t>
            </a:r>
            <a:endParaRPr lang="en-CA" dirty="0"/>
          </a:p>
        </p:txBody>
      </p:sp>
      <p:sp>
        <p:nvSpPr>
          <p:cNvPr id="11267" name="Text Placeholder 2"/>
          <p:cNvSpPr>
            <a:spLocks noGrp="1"/>
          </p:cNvSpPr>
          <p:nvPr>
            <p:ph type="body" idx="1"/>
          </p:nvPr>
        </p:nvSpPr>
        <p:spPr/>
        <p:txBody>
          <a:bodyPr/>
          <a:lstStyle/>
          <a:p>
            <a:pPr marL="44450" eaLnBrk="1" hangingPunct="1"/>
            <a:endParaRPr lang="en-CA" altLang="en-US" smtClean="0"/>
          </a:p>
        </p:txBody>
      </p:sp>
    </p:spTree>
    <p:extLst>
      <p:ext uri="{BB962C8B-B14F-4D97-AF65-F5344CB8AC3E}">
        <p14:creationId xmlns:p14="http://schemas.microsoft.com/office/powerpoint/2010/main" val="2147190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altLang="en-US" smtClean="0"/>
              <a:t>Introduction</a:t>
            </a:r>
          </a:p>
        </p:txBody>
      </p:sp>
      <p:sp>
        <p:nvSpPr>
          <p:cNvPr id="12291" name="Content Placeholder 2"/>
          <p:cNvSpPr>
            <a:spLocks noGrp="1"/>
          </p:cNvSpPr>
          <p:nvPr>
            <p:ph idx="1"/>
          </p:nvPr>
        </p:nvSpPr>
        <p:spPr/>
        <p:txBody>
          <a:bodyPr/>
          <a:lstStyle/>
          <a:p>
            <a:pPr eaLnBrk="1" hangingPunct="1">
              <a:buFont typeface="Georgia" panose="02040502050405020303" pitchFamily="18" charset="0"/>
              <a:buNone/>
            </a:pPr>
            <a:r>
              <a:rPr lang="en-US" altLang="en-US" smtClean="0"/>
              <a:t>This paragraph should include:</a:t>
            </a:r>
            <a:endParaRPr lang="en-CA" altLang="en-US" smtClean="0"/>
          </a:p>
          <a:p>
            <a:pPr eaLnBrk="1" hangingPunct="1"/>
            <a:r>
              <a:rPr lang="en-US" altLang="en-US" b="1" smtClean="0"/>
              <a:t>Hook</a:t>
            </a:r>
            <a:r>
              <a:rPr lang="en-US" altLang="en-US" smtClean="0"/>
              <a:t>- a sentence that grabs the reader’s attention</a:t>
            </a:r>
          </a:p>
          <a:p>
            <a:pPr eaLnBrk="1" hangingPunct="1"/>
            <a:endParaRPr lang="en-CA" altLang="en-US" sz="800" smtClean="0"/>
          </a:p>
          <a:p>
            <a:pPr eaLnBrk="1" hangingPunct="1"/>
            <a:r>
              <a:rPr lang="en-US" altLang="en-US" b="1" smtClean="0"/>
              <a:t>General Statement </a:t>
            </a:r>
            <a:r>
              <a:rPr lang="en-US" altLang="en-US" smtClean="0"/>
              <a:t>about your topic</a:t>
            </a:r>
          </a:p>
          <a:p>
            <a:pPr eaLnBrk="1" hangingPunct="1"/>
            <a:endParaRPr lang="en-CA" altLang="en-US" sz="800" smtClean="0"/>
          </a:p>
          <a:p>
            <a:pPr eaLnBrk="1" hangingPunct="1"/>
            <a:r>
              <a:rPr lang="en-US" altLang="en-US" b="1" smtClean="0"/>
              <a:t>Thesis – </a:t>
            </a:r>
            <a:r>
              <a:rPr lang="en-US" altLang="en-US" smtClean="0"/>
              <a:t>a concise sentence stating your opinion and the 3 points you will further discuss to back up your opinion</a:t>
            </a:r>
            <a:endParaRPr lang="en-CA" altLang="en-US" smtClean="0"/>
          </a:p>
          <a:p>
            <a:pPr eaLnBrk="1" hangingPunct="1"/>
            <a:endParaRPr lang="en-CA" altLang="en-US" smtClean="0"/>
          </a:p>
        </p:txBody>
      </p:sp>
    </p:spTree>
    <p:extLst>
      <p:ext uri="{BB962C8B-B14F-4D97-AF65-F5344CB8AC3E}">
        <p14:creationId xmlns:p14="http://schemas.microsoft.com/office/powerpoint/2010/main" val="1674571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CA" altLang="en-US" smtClean="0"/>
              <a:t>Body Paragraphs</a:t>
            </a:r>
          </a:p>
        </p:txBody>
      </p:sp>
      <p:sp>
        <p:nvSpPr>
          <p:cNvPr id="13315" name="Content Placeholder 2"/>
          <p:cNvSpPr>
            <a:spLocks noGrp="1"/>
          </p:cNvSpPr>
          <p:nvPr>
            <p:ph idx="1"/>
          </p:nvPr>
        </p:nvSpPr>
        <p:spPr/>
        <p:txBody>
          <a:bodyPr/>
          <a:lstStyle/>
          <a:p>
            <a:pPr eaLnBrk="1" hangingPunct="1"/>
            <a:r>
              <a:rPr lang="en-US" altLang="en-US" smtClean="0"/>
              <a:t>One body paragraph for each point.</a:t>
            </a:r>
            <a:endParaRPr lang="en-CA" altLang="en-US" smtClean="0"/>
          </a:p>
          <a:p>
            <a:pPr eaLnBrk="1" hangingPunct="1"/>
            <a:r>
              <a:rPr lang="en-US" altLang="en-US" smtClean="0"/>
              <a:t>Include your example and explanation and detail for each example.</a:t>
            </a:r>
            <a:endParaRPr lang="en-CA" altLang="en-US" smtClean="0"/>
          </a:p>
          <a:p>
            <a:pPr eaLnBrk="1" hangingPunct="1"/>
            <a:r>
              <a:rPr lang="en-CA" altLang="en-US" smtClean="0"/>
              <a:t>Paragraph format: topic sentence, supporting</a:t>
            </a:r>
          </a:p>
          <a:p>
            <a:pPr eaLnBrk="1" hangingPunct="1">
              <a:buFont typeface="Georgia" panose="02040502050405020303" pitchFamily="18" charset="0"/>
              <a:buNone/>
            </a:pPr>
            <a:r>
              <a:rPr lang="en-CA" altLang="en-US" smtClean="0"/>
              <a:t>	evidence, concluding sentence</a:t>
            </a:r>
          </a:p>
        </p:txBody>
      </p:sp>
    </p:spTree>
    <p:extLst>
      <p:ext uri="{BB962C8B-B14F-4D97-AF65-F5344CB8AC3E}">
        <p14:creationId xmlns:p14="http://schemas.microsoft.com/office/powerpoint/2010/main" val="3436045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CA" altLang="en-US" smtClean="0"/>
              <a:t>Conclusion</a:t>
            </a:r>
          </a:p>
        </p:txBody>
      </p:sp>
      <p:sp>
        <p:nvSpPr>
          <p:cNvPr id="14339" name="Content Placeholder 2"/>
          <p:cNvSpPr>
            <a:spLocks noGrp="1"/>
          </p:cNvSpPr>
          <p:nvPr>
            <p:ph idx="1"/>
          </p:nvPr>
        </p:nvSpPr>
        <p:spPr/>
        <p:txBody>
          <a:bodyPr/>
          <a:lstStyle/>
          <a:p>
            <a:pPr eaLnBrk="1" hangingPunct="1"/>
            <a:r>
              <a:rPr lang="en-US" altLang="en-US" smtClean="0"/>
              <a:t>Restate the Thesis</a:t>
            </a:r>
            <a:endParaRPr lang="en-CA" altLang="en-US" smtClean="0"/>
          </a:p>
          <a:p>
            <a:pPr eaLnBrk="1" hangingPunct="1"/>
            <a:r>
              <a:rPr lang="en-US" altLang="en-US" smtClean="0"/>
              <a:t>Summarize Examples</a:t>
            </a:r>
            <a:endParaRPr lang="en-CA" altLang="en-US" smtClean="0"/>
          </a:p>
          <a:p>
            <a:pPr eaLnBrk="1" hangingPunct="1"/>
            <a:r>
              <a:rPr lang="en-US" altLang="en-US" smtClean="0"/>
              <a:t>Final Thought</a:t>
            </a:r>
            <a:endParaRPr lang="en-CA" altLang="en-US" smtClean="0"/>
          </a:p>
          <a:p>
            <a:pPr eaLnBrk="1" hangingPunct="1"/>
            <a:r>
              <a:rPr lang="en-CA" altLang="en-US" smtClean="0"/>
              <a:t>NEVER introduce new information in the conclusion</a:t>
            </a:r>
          </a:p>
        </p:txBody>
      </p:sp>
    </p:spTree>
    <p:extLst>
      <p:ext uri="{BB962C8B-B14F-4D97-AF65-F5344CB8AC3E}">
        <p14:creationId xmlns:p14="http://schemas.microsoft.com/office/powerpoint/2010/main" val="1688873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ltLang="en-US" dirty="0" smtClean="0"/>
              <a:t>Linguistic </a:t>
            </a:r>
            <a:r>
              <a:rPr lang="en-US" altLang="en-US" dirty="0" smtClean="0"/>
              <a:t>Intelligence		</a:t>
            </a:r>
          </a:p>
        </p:txBody>
      </p:sp>
      <p:sp>
        <p:nvSpPr>
          <p:cNvPr id="13315" name="Rectangle 3"/>
          <p:cNvSpPr>
            <a:spLocks noGrp="1" noChangeArrowheads="1"/>
          </p:cNvSpPr>
          <p:nvPr>
            <p:ph type="body" sz="half" idx="1"/>
          </p:nvPr>
        </p:nvSpPr>
        <p:spPr>
          <a:xfrm>
            <a:off x="1171574" y="1851660"/>
            <a:ext cx="4048498" cy="4956175"/>
          </a:xfrm>
        </p:spPr>
        <p:txBody>
          <a:bodyPr/>
          <a:lstStyle/>
          <a:p>
            <a:pPr>
              <a:lnSpc>
                <a:spcPct val="80000"/>
              </a:lnSpc>
            </a:pPr>
            <a:r>
              <a:rPr lang="en-CA" altLang="en-US" sz="2800" dirty="0" smtClean="0"/>
              <a:t>Word smart</a:t>
            </a:r>
            <a:endParaRPr lang="en-US" altLang="en-US" sz="2800" dirty="0" smtClean="0"/>
          </a:p>
          <a:p>
            <a:pPr>
              <a:lnSpc>
                <a:spcPct val="80000"/>
              </a:lnSpc>
            </a:pPr>
            <a:r>
              <a:rPr lang="en-US" altLang="en-US" sz="2800" dirty="0" smtClean="0"/>
              <a:t>Loves </a:t>
            </a:r>
            <a:r>
              <a:rPr lang="en-US" altLang="en-US" sz="2800" dirty="0" smtClean="0"/>
              <a:t>reading, writing, and </a:t>
            </a:r>
            <a:r>
              <a:rPr lang="en-US" altLang="en-US" sz="2800" dirty="0" smtClean="0"/>
              <a:t>discussing, telling stories, debates, playing word games</a:t>
            </a:r>
            <a:endParaRPr lang="en-US" altLang="en-US" sz="2800" dirty="0" smtClean="0"/>
          </a:p>
          <a:p>
            <a:pPr>
              <a:lnSpc>
                <a:spcPct val="80000"/>
              </a:lnSpc>
            </a:pPr>
            <a:r>
              <a:rPr lang="en-US" altLang="en-US" sz="2800" dirty="0" smtClean="0"/>
              <a:t>Can </a:t>
            </a:r>
            <a:r>
              <a:rPr lang="en-US" altLang="en-US" sz="2800" dirty="0" smtClean="0"/>
              <a:t>learn other </a:t>
            </a:r>
            <a:r>
              <a:rPr lang="en-US" altLang="en-US" sz="2800" dirty="0" smtClean="0"/>
              <a:t>languages easily</a:t>
            </a:r>
          </a:p>
          <a:p>
            <a:pPr>
              <a:lnSpc>
                <a:spcPct val="80000"/>
              </a:lnSpc>
            </a:pPr>
            <a:r>
              <a:rPr lang="en-CA" altLang="en-US" sz="2800" dirty="0" smtClean="0"/>
              <a:t>Needs books, tapes, writing material, etc</a:t>
            </a:r>
            <a:r>
              <a:rPr lang="en-CA" altLang="en-US" sz="2100" dirty="0" smtClean="0"/>
              <a:t>.</a:t>
            </a:r>
            <a:endParaRPr lang="en-US" altLang="en-US" sz="2100" dirty="0" smtClean="0"/>
          </a:p>
        </p:txBody>
      </p:sp>
      <p:pic>
        <p:nvPicPr>
          <p:cNvPr id="13316" name="Picture 4" descr="verbal"/>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300192" y="1628800"/>
            <a:ext cx="2342605" cy="2885832"/>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2090645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8313" y="620713"/>
            <a:ext cx="8229600" cy="1066800"/>
          </a:xfrm>
        </p:spPr>
        <p:txBody>
          <a:bodyPr/>
          <a:lstStyle/>
          <a:p>
            <a:pPr eaLnBrk="1" hangingPunct="1"/>
            <a:r>
              <a:rPr lang="en-CA" altLang="en-US" sz="3100" smtClean="0"/>
              <a:t>Example: </a:t>
            </a:r>
            <a:r>
              <a:rPr lang="en-CA" altLang="en-US" sz="2700" smtClean="0"/>
              <a:t>Should Students Have to Wear Uniforms?</a:t>
            </a:r>
          </a:p>
        </p:txBody>
      </p:sp>
      <p:sp>
        <p:nvSpPr>
          <p:cNvPr id="3" name="Content Placeholder 2"/>
          <p:cNvSpPr>
            <a:spLocks noGrp="1"/>
          </p:cNvSpPr>
          <p:nvPr>
            <p:ph idx="1"/>
          </p:nvPr>
        </p:nvSpPr>
        <p:spPr>
          <a:xfrm>
            <a:off x="457200" y="1557338"/>
            <a:ext cx="8229600" cy="5300662"/>
          </a:xfrm>
        </p:spPr>
        <p:txBody>
          <a:bodyPr>
            <a:normAutofit fontScale="47500" lnSpcReduction="20000"/>
          </a:bodyPr>
          <a:lstStyle/>
          <a:p>
            <a:pPr marL="365760" indent="-256032" eaLnBrk="1" fontAlgn="auto" hangingPunct="1">
              <a:spcAft>
                <a:spcPts val="0"/>
              </a:spcAft>
              <a:buClr>
                <a:schemeClr val="accent3"/>
              </a:buClr>
              <a:buFont typeface="Georgia"/>
              <a:buNone/>
              <a:defRPr/>
            </a:pPr>
            <a:r>
              <a:rPr lang="en-US" dirty="0" smtClean="0"/>
              <a:t>		</a:t>
            </a:r>
            <a:r>
              <a:rPr lang="en-US" sz="2900" dirty="0" smtClean="0"/>
              <a:t>Many people today say that school has become a more violent place because there are so many gangs that identify themselves by what they wear.  This problem would stop if only all schools adopted a uniform for their students to wear.  </a:t>
            </a:r>
            <a:r>
              <a:rPr lang="en-US" sz="2900" dirty="0" smtClean="0">
                <a:solidFill>
                  <a:srgbClr val="7030A0"/>
                </a:solidFill>
              </a:rPr>
              <a:t>I believe uniforms are a positive thing because they </a:t>
            </a:r>
            <a:r>
              <a:rPr lang="en-US" sz="2900" dirty="0" smtClean="0">
                <a:solidFill>
                  <a:srgbClr val="00B0F0"/>
                </a:solidFill>
              </a:rPr>
              <a:t>make the students look more professional</a:t>
            </a:r>
            <a:r>
              <a:rPr lang="en-US" sz="2900" dirty="0" smtClean="0">
                <a:solidFill>
                  <a:srgbClr val="7030A0"/>
                </a:solidFill>
              </a:rPr>
              <a:t>, </a:t>
            </a:r>
            <a:r>
              <a:rPr lang="en-US" sz="2900" dirty="0" smtClean="0">
                <a:solidFill>
                  <a:srgbClr val="FF0000"/>
                </a:solidFill>
              </a:rPr>
              <a:t>allow them to focus on academics</a:t>
            </a:r>
            <a:r>
              <a:rPr lang="en-US" sz="2900" dirty="0" smtClean="0">
                <a:solidFill>
                  <a:srgbClr val="7030A0"/>
                </a:solidFill>
              </a:rPr>
              <a:t>, and </a:t>
            </a:r>
            <a:r>
              <a:rPr lang="en-US" sz="2900" dirty="0" smtClean="0">
                <a:solidFill>
                  <a:srgbClr val="00B050"/>
                </a:solidFill>
              </a:rPr>
              <a:t>are less expensive than most name-brand clothes</a:t>
            </a:r>
            <a:r>
              <a:rPr lang="en-US" sz="2900" dirty="0" smtClean="0">
                <a:solidFill>
                  <a:srgbClr val="7030A0"/>
                </a:solidFill>
              </a:rPr>
              <a:t>.</a:t>
            </a:r>
          </a:p>
          <a:p>
            <a:pPr marL="365760" indent="-256032" eaLnBrk="1" fontAlgn="auto" hangingPunct="1">
              <a:spcAft>
                <a:spcPts val="0"/>
              </a:spcAft>
              <a:buClr>
                <a:schemeClr val="accent3"/>
              </a:buClr>
              <a:buFont typeface="Georgia"/>
              <a:buNone/>
              <a:defRPr/>
            </a:pPr>
            <a:endParaRPr lang="en-CA" sz="2900" dirty="0" smtClean="0"/>
          </a:p>
          <a:p>
            <a:pPr marL="365760" indent="-256032" eaLnBrk="1" fontAlgn="auto" hangingPunct="1">
              <a:spcAft>
                <a:spcPts val="0"/>
              </a:spcAft>
              <a:buClr>
                <a:schemeClr val="accent3"/>
              </a:buClr>
              <a:buFont typeface="Georgia"/>
              <a:buNone/>
              <a:defRPr/>
            </a:pPr>
            <a:r>
              <a:rPr lang="en-US" sz="2900" dirty="0" smtClean="0">
                <a:solidFill>
                  <a:srgbClr val="00B0F0"/>
                </a:solidFill>
              </a:rPr>
              <a:t>		One reason schools should have uniforms is because it would make the students look more professional. Young people need to start learning how to dress appropriately in the workplace, and having them wear proper uniforms would be a good step toward teaching them how proper clothes should be worn.</a:t>
            </a:r>
            <a:r>
              <a:rPr lang="en-CA" sz="2900" dirty="0" smtClean="0">
                <a:solidFill>
                  <a:srgbClr val="00B0F0"/>
                </a:solidFill>
              </a:rPr>
              <a:t> </a:t>
            </a:r>
            <a:r>
              <a:rPr lang="en-US" sz="2900" dirty="0" smtClean="0">
                <a:solidFill>
                  <a:srgbClr val="00B0F0"/>
                </a:solidFill>
              </a:rPr>
              <a:t> </a:t>
            </a:r>
            <a:endParaRPr lang="en-CA" sz="2900" dirty="0" smtClean="0">
              <a:solidFill>
                <a:srgbClr val="00B0F0"/>
              </a:solidFill>
            </a:endParaRPr>
          </a:p>
          <a:p>
            <a:pPr marL="365760" indent="-256032" eaLnBrk="1" fontAlgn="auto" hangingPunct="1">
              <a:spcAft>
                <a:spcPts val="0"/>
              </a:spcAft>
              <a:buClr>
                <a:schemeClr val="accent3"/>
              </a:buClr>
              <a:buFont typeface="Georgia"/>
              <a:buNone/>
              <a:defRPr/>
            </a:pPr>
            <a:endParaRPr lang="en-US" sz="2900" dirty="0" smtClean="0"/>
          </a:p>
          <a:p>
            <a:pPr marL="365760" indent="-256032" eaLnBrk="1" fontAlgn="auto" hangingPunct="1">
              <a:spcAft>
                <a:spcPts val="0"/>
              </a:spcAft>
              <a:buClr>
                <a:schemeClr val="accent3"/>
              </a:buClr>
              <a:buFont typeface="Georgia"/>
              <a:buNone/>
              <a:defRPr/>
            </a:pPr>
            <a:r>
              <a:rPr lang="en-US" sz="2900" dirty="0" smtClean="0">
                <a:solidFill>
                  <a:srgbClr val="FF0000"/>
                </a:solidFill>
              </a:rPr>
              <a:t>		Another reason uniforms are good is because school is a place for learning, not a fashion show.  Many kids seem to feel that it’s more important to look good, when the real purpose of going to school is to get an education. Name-brand clothes only distract kids from their studies, and if everyone only had to worry about one thing to wear every day, it would be easier to focus on work.</a:t>
            </a:r>
            <a:endParaRPr lang="en-CA" sz="2900" dirty="0" smtClean="0">
              <a:solidFill>
                <a:srgbClr val="FF0000"/>
              </a:solidFill>
            </a:endParaRPr>
          </a:p>
          <a:p>
            <a:pPr marL="365760" indent="-256032" eaLnBrk="1" fontAlgn="auto" hangingPunct="1">
              <a:spcAft>
                <a:spcPts val="0"/>
              </a:spcAft>
              <a:buClr>
                <a:schemeClr val="accent3"/>
              </a:buClr>
              <a:buFont typeface="Georgia"/>
              <a:buNone/>
              <a:defRPr/>
            </a:pPr>
            <a:endParaRPr lang="en-US" sz="2900" dirty="0" smtClean="0"/>
          </a:p>
          <a:p>
            <a:pPr marL="365760" indent="-256032" eaLnBrk="1" fontAlgn="auto" hangingPunct="1">
              <a:spcAft>
                <a:spcPts val="0"/>
              </a:spcAft>
              <a:buClr>
                <a:schemeClr val="accent3"/>
              </a:buClr>
              <a:buFont typeface="Georgia"/>
              <a:buNone/>
              <a:defRPr/>
            </a:pPr>
            <a:r>
              <a:rPr lang="en-US" sz="2900" dirty="0" smtClean="0">
                <a:solidFill>
                  <a:srgbClr val="00B050"/>
                </a:solidFill>
              </a:rPr>
              <a:t>		Uniforms are less expensive than most name-brand labels in stores today, which come in and go out of style quickly. People only need to buy a couple pairs of pants, two or three shirts, and they are good for the year. Uniforms are of a good quality, and will last as long as the person can fit into them.</a:t>
            </a:r>
            <a:endParaRPr lang="en-CA" sz="2900" dirty="0" smtClean="0">
              <a:solidFill>
                <a:srgbClr val="00B050"/>
              </a:solidFill>
            </a:endParaRPr>
          </a:p>
          <a:p>
            <a:pPr marL="365760" indent="-256032" eaLnBrk="1" fontAlgn="auto" hangingPunct="1">
              <a:spcAft>
                <a:spcPts val="0"/>
              </a:spcAft>
              <a:buClr>
                <a:schemeClr val="accent3"/>
              </a:buClr>
              <a:buFont typeface="Georgia"/>
              <a:buNone/>
              <a:defRPr/>
            </a:pPr>
            <a:endParaRPr lang="en-US" sz="2900" dirty="0" smtClean="0"/>
          </a:p>
          <a:p>
            <a:pPr marL="365760" indent="-256032" eaLnBrk="1" fontAlgn="auto" hangingPunct="1">
              <a:spcAft>
                <a:spcPts val="0"/>
              </a:spcAft>
              <a:buClr>
                <a:schemeClr val="accent3"/>
              </a:buClr>
              <a:buFont typeface="Georgia"/>
              <a:buNone/>
              <a:defRPr/>
            </a:pPr>
            <a:r>
              <a:rPr lang="en-US" sz="2900" dirty="0" smtClean="0"/>
              <a:t>		</a:t>
            </a:r>
            <a:r>
              <a:rPr lang="en-US" sz="2900" dirty="0" smtClean="0">
                <a:solidFill>
                  <a:srgbClr val="7030A0"/>
                </a:solidFill>
              </a:rPr>
              <a:t>There are many positive aspects to having students wear uniforms in schools.  </a:t>
            </a:r>
            <a:r>
              <a:rPr lang="en-US" sz="2900" dirty="0" smtClean="0"/>
              <a:t>If uniforms were adopted at all schools, students would not only </a:t>
            </a:r>
            <a:r>
              <a:rPr lang="en-US" sz="2900" dirty="0" smtClean="0">
                <a:solidFill>
                  <a:srgbClr val="00B0F0"/>
                </a:solidFill>
              </a:rPr>
              <a:t>look more professional </a:t>
            </a:r>
            <a:r>
              <a:rPr lang="en-US" sz="2900" dirty="0" smtClean="0"/>
              <a:t>but would be better prepared for the workplace.   A uniform would also force students to </a:t>
            </a:r>
            <a:r>
              <a:rPr lang="en-US" sz="2900" dirty="0" smtClean="0">
                <a:solidFill>
                  <a:srgbClr val="FF0000"/>
                </a:solidFill>
              </a:rPr>
              <a:t>focus on academics </a:t>
            </a:r>
            <a:r>
              <a:rPr lang="en-US" sz="2900" dirty="0" smtClean="0"/>
              <a:t>as opposed to the last fashion trends to show off in the hallways, not to mention they are </a:t>
            </a:r>
            <a:r>
              <a:rPr lang="en-US" sz="2900" dirty="0" smtClean="0">
                <a:solidFill>
                  <a:srgbClr val="00B050"/>
                </a:solidFill>
              </a:rPr>
              <a:t>less expensive </a:t>
            </a:r>
            <a:r>
              <a:rPr lang="en-US" sz="2900" dirty="0" smtClean="0"/>
              <a:t>in the long run compared to many name-brand clothing. </a:t>
            </a:r>
            <a:endParaRPr lang="en-CA" sz="2900" dirty="0"/>
          </a:p>
        </p:txBody>
      </p:sp>
    </p:spTree>
    <p:extLst>
      <p:ext uri="{BB962C8B-B14F-4D97-AF65-F5344CB8AC3E}">
        <p14:creationId xmlns:p14="http://schemas.microsoft.com/office/powerpoint/2010/main" val="3274049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313" y="692150"/>
            <a:ext cx="8229600" cy="1066800"/>
          </a:xfrm>
        </p:spPr>
        <p:txBody>
          <a:bodyPr/>
          <a:lstStyle/>
          <a:p>
            <a:pPr eaLnBrk="1" hangingPunct="1"/>
            <a:r>
              <a:rPr lang="en-CA" altLang="en-US" smtClean="0"/>
              <a:t>TIPS</a:t>
            </a:r>
          </a:p>
        </p:txBody>
      </p:sp>
      <p:sp>
        <p:nvSpPr>
          <p:cNvPr id="3" name="Content Placeholder 2"/>
          <p:cNvSpPr>
            <a:spLocks noGrp="1"/>
          </p:cNvSpPr>
          <p:nvPr>
            <p:ph idx="1"/>
          </p:nvPr>
        </p:nvSpPr>
        <p:spPr>
          <a:xfrm>
            <a:off x="395288" y="1773238"/>
            <a:ext cx="8229600" cy="4324350"/>
          </a:xfrm>
        </p:spPr>
        <p:txBody>
          <a:bodyPr>
            <a:normAutofit/>
          </a:bodyPr>
          <a:lstStyle/>
          <a:p>
            <a:pPr marL="365760" indent="-256032" eaLnBrk="1" fontAlgn="auto" hangingPunct="1">
              <a:spcAft>
                <a:spcPts val="0"/>
              </a:spcAft>
              <a:buClr>
                <a:schemeClr val="accent3"/>
              </a:buClr>
              <a:buFont typeface="Georgia"/>
              <a:buNone/>
              <a:defRPr/>
            </a:pPr>
            <a:r>
              <a:rPr lang="en-CA" b="1" dirty="0" smtClean="0"/>
              <a:t>Use linking words and phrases to connect</a:t>
            </a:r>
          </a:p>
          <a:p>
            <a:pPr marL="365760" indent="-256032" eaLnBrk="1" fontAlgn="auto" hangingPunct="1">
              <a:spcAft>
                <a:spcPts val="0"/>
              </a:spcAft>
              <a:buClr>
                <a:schemeClr val="accent3"/>
              </a:buClr>
              <a:buFont typeface="Georgia"/>
              <a:buNone/>
              <a:defRPr/>
            </a:pPr>
            <a:r>
              <a:rPr lang="en-CA" b="1" dirty="0" smtClean="0"/>
              <a:t>ideas:</a:t>
            </a:r>
          </a:p>
          <a:p>
            <a:pPr marL="365760" indent="-256032" eaLnBrk="1" fontAlgn="auto" hangingPunct="1">
              <a:spcAft>
                <a:spcPts val="0"/>
              </a:spcAft>
              <a:buClr>
                <a:schemeClr val="accent3"/>
              </a:buClr>
              <a:buFont typeface="Georgia"/>
              <a:buChar char="•"/>
              <a:defRPr/>
            </a:pPr>
            <a:r>
              <a:rPr lang="en-CA" dirty="0" smtClean="0"/>
              <a:t> Emphasis Words</a:t>
            </a:r>
          </a:p>
          <a:p>
            <a:pPr marL="365760" indent="-256032" eaLnBrk="1" fontAlgn="auto" hangingPunct="1">
              <a:spcAft>
                <a:spcPts val="0"/>
              </a:spcAft>
              <a:buClr>
                <a:schemeClr val="accent3"/>
              </a:buClr>
              <a:buFont typeface="Georgia"/>
              <a:buNone/>
              <a:defRPr/>
            </a:pPr>
            <a:r>
              <a:rPr lang="en-CA" sz="2400" i="1" dirty="0" smtClean="0">
                <a:solidFill>
                  <a:schemeClr val="accent2">
                    <a:lumMod val="75000"/>
                  </a:schemeClr>
                </a:solidFill>
              </a:rPr>
              <a:t>Also, again, in fact, for this reason, most importantly</a:t>
            </a:r>
          </a:p>
          <a:p>
            <a:pPr marL="365760" indent="-256032" eaLnBrk="1" fontAlgn="auto" hangingPunct="1">
              <a:spcAft>
                <a:spcPts val="0"/>
              </a:spcAft>
              <a:buClr>
                <a:schemeClr val="accent3"/>
              </a:buClr>
              <a:buFont typeface="Georgia"/>
              <a:buNone/>
              <a:defRPr/>
            </a:pPr>
            <a:endParaRPr lang="en-CA" sz="800" i="1" dirty="0" smtClean="0">
              <a:solidFill>
                <a:schemeClr val="accent2">
                  <a:lumMod val="75000"/>
                </a:schemeClr>
              </a:solidFill>
            </a:endParaRPr>
          </a:p>
          <a:p>
            <a:pPr marL="365760" indent="-256032" eaLnBrk="1" fontAlgn="auto" hangingPunct="1">
              <a:spcAft>
                <a:spcPts val="0"/>
              </a:spcAft>
              <a:buClr>
                <a:schemeClr val="accent3"/>
              </a:buClr>
              <a:buFont typeface="Georgia"/>
              <a:buChar char="•"/>
              <a:defRPr/>
            </a:pPr>
            <a:r>
              <a:rPr lang="en-CA" dirty="0" smtClean="0"/>
              <a:t> Clarifying Words</a:t>
            </a:r>
          </a:p>
          <a:p>
            <a:pPr marL="365760" indent="-256032" eaLnBrk="1" fontAlgn="auto" hangingPunct="1">
              <a:spcAft>
                <a:spcPts val="0"/>
              </a:spcAft>
              <a:buClr>
                <a:schemeClr val="accent3"/>
              </a:buClr>
              <a:buFont typeface="Georgia"/>
              <a:buNone/>
              <a:defRPr/>
            </a:pPr>
            <a:r>
              <a:rPr lang="en-CA" sz="2400" i="1" dirty="0" smtClean="0">
                <a:solidFill>
                  <a:schemeClr val="accent2">
                    <a:lumMod val="75000"/>
                  </a:schemeClr>
                </a:solidFill>
              </a:rPr>
              <a:t>For example, that is, for instance, such as, like</a:t>
            </a:r>
          </a:p>
          <a:p>
            <a:pPr marL="365760" indent="-256032" eaLnBrk="1" fontAlgn="auto" hangingPunct="1">
              <a:spcAft>
                <a:spcPts val="0"/>
              </a:spcAft>
              <a:buClr>
                <a:schemeClr val="accent3"/>
              </a:buClr>
              <a:buFont typeface="Georgia"/>
              <a:buNone/>
              <a:defRPr/>
            </a:pPr>
            <a:endParaRPr lang="en-CA" sz="800" i="1" dirty="0" smtClean="0">
              <a:solidFill>
                <a:schemeClr val="accent2">
                  <a:lumMod val="75000"/>
                </a:schemeClr>
              </a:solidFill>
            </a:endParaRPr>
          </a:p>
          <a:p>
            <a:pPr marL="365760" indent="-256032" eaLnBrk="1" fontAlgn="auto" hangingPunct="1">
              <a:spcAft>
                <a:spcPts val="0"/>
              </a:spcAft>
              <a:buClr>
                <a:schemeClr val="accent3"/>
              </a:buClr>
              <a:buFont typeface="Georgia"/>
              <a:buChar char="•"/>
              <a:defRPr/>
            </a:pPr>
            <a:r>
              <a:rPr lang="en-CA" dirty="0" smtClean="0"/>
              <a:t> Summarizing Words</a:t>
            </a:r>
          </a:p>
          <a:p>
            <a:pPr marL="365760" indent="-256032" eaLnBrk="1" fontAlgn="auto" hangingPunct="1">
              <a:spcAft>
                <a:spcPts val="0"/>
              </a:spcAft>
              <a:buClr>
                <a:schemeClr val="accent3"/>
              </a:buClr>
              <a:buFont typeface="Georgia"/>
              <a:buNone/>
              <a:defRPr/>
            </a:pPr>
            <a:r>
              <a:rPr lang="en-CA" sz="2400" i="1" dirty="0" smtClean="0">
                <a:solidFill>
                  <a:schemeClr val="accent2">
                    <a:lumMod val="75000"/>
                  </a:schemeClr>
                </a:solidFill>
              </a:rPr>
              <a:t>Finally, in conclusion, therefore, as a result</a:t>
            </a:r>
            <a:endParaRPr lang="en-CA" sz="2400" i="1" dirty="0">
              <a:solidFill>
                <a:schemeClr val="accent2">
                  <a:lumMod val="75000"/>
                </a:schemeClr>
              </a:solidFill>
            </a:endParaRPr>
          </a:p>
        </p:txBody>
      </p:sp>
    </p:spTree>
    <p:extLst>
      <p:ext uri="{BB962C8B-B14F-4D97-AF65-F5344CB8AC3E}">
        <p14:creationId xmlns:p14="http://schemas.microsoft.com/office/powerpoint/2010/main" val="2730681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052736"/>
            <a:ext cx="8229600" cy="1143000"/>
          </a:xfrm>
        </p:spPr>
        <p:txBody>
          <a:bodyPr>
            <a:normAutofit fontScale="90000"/>
          </a:bodyPr>
          <a:lstStyle/>
          <a:p>
            <a:r>
              <a:rPr lang="en-US" altLang="en-US" dirty="0" smtClean="0"/>
              <a:t>Logical/Mathematical </a:t>
            </a:r>
            <a:br>
              <a:rPr lang="en-US" altLang="en-US" dirty="0" smtClean="0"/>
            </a:br>
            <a:r>
              <a:rPr lang="en-US" altLang="en-US" dirty="0" smtClean="0"/>
              <a:t>Intelligence</a:t>
            </a:r>
          </a:p>
        </p:txBody>
      </p:sp>
      <p:sp>
        <p:nvSpPr>
          <p:cNvPr id="14339" name="Rectangle 3"/>
          <p:cNvSpPr>
            <a:spLocks noGrp="1" noChangeArrowheads="1"/>
          </p:cNvSpPr>
          <p:nvPr>
            <p:ph type="body" sz="half" idx="1"/>
          </p:nvPr>
        </p:nvSpPr>
        <p:spPr>
          <a:xfrm>
            <a:off x="1115616" y="2636913"/>
            <a:ext cx="7056784" cy="3672408"/>
          </a:xfrm>
        </p:spPr>
        <p:txBody>
          <a:bodyPr>
            <a:normAutofit lnSpcReduction="10000"/>
          </a:bodyPr>
          <a:lstStyle/>
          <a:p>
            <a:r>
              <a:rPr lang="en-CA" altLang="en-US" sz="2800" dirty="0" smtClean="0"/>
              <a:t>Number smart</a:t>
            </a:r>
            <a:endParaRPr lang="en-US" altLang="en-US" sz="2800" dirty="0" smtClean="0"/>
          </a:p>
          <a:p>
            <a:r>
              <a:rPr lang="en-US" altLang="en-US" sz="2800" dirty="0" smtClean="0"/>
              <a:t>Loves experimenting, questioning, figuring out puzzles, calculating, math and science etc.</a:t>
            </a:r>
          </a:p>
          <a:p>
            <a:r>
              <a:rPr lang="en-CA" altLang="en-US" sz="2800" dirty="0" smtClean="0"/>
              <a:t>Needs things to explore and think about, manipulatives</a:t>
            </a:r>
          </a:p>
          <a:p>
            <a:r>
              <a:rPr lang="en-CA" altLang="en-US" sz="2800" dirty="0" smtClean="0"/>
              <a:t>Careers: anything with math, science, law, technology</a:t>
            </a:r>
            <a:endParaRPr lang="en-US" altLang="en-US" sz="2800" dirty="0" smtClean="0"/>
          </a:p>
          <a:p>
            <a:endParaRPr lang="en-US" altLang="en-US" sz="2100" dirty="0" smtClean="0"/>
          </a:p>
        </p:txBody>
      </p:sp>
      <p:pic>
        <p:nvPicPr>
          <p:cNvPr id="14341" name="Picture 5" descr="logical m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42544"/>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51263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74505" y="1058863"/>
            <a:ext cx="8229600" cy="1143000"/>
          </a:xfrm>
        </p:spPr>
        <p:txBody>
          <a:bodyPr>
            <a:normAutofit fontScale="90000"/>
          </a:bodyPr>
          <a:lstStyle/>
          <a:p>
            <a:r>
              <a:rPr lang="en-US" altLang="en-US" dirty="0" smtClean="0"/>
              <a:t>Bodily/Kinesthetic </a:t>
            </a:r>
            <a:br>
              <a:rPr lang="en-US" altLang="en-US" dirty="0" smtClean="0"/>
            </a:br>
            <a:r>
              <a:rPr lang="en-US" altLang="en-US" dirty="0" smtClean="0"/>
              <a:t>Intelligence</a:t>
            </a:r>
          </a:p>
        </p:txBody>
      </p:sp>
      <p:sp>
        <p:nvSpPr>
          <p:cNvPr id="15363" name="Rectangle 3"/>
          <p:cNvSpPr>
            <a:spLocks noGrp="1" noChangeArrowheads="1"/>
          </p:cNvSpPr>
          <p:nvPr>
            <p:ph type="body" idx="1"/>
          </p:nvPr>
        </p:nvSpPr>
        <p:spPr>
          <a:xfrm>
            <a:off x="1235075" y="2438400"/>
            <a:ext cx="7551738" cy="4102100"/>
          </a:xfrm>
        </p:spPr>
        <p:txBody>
          <a:bodyPr>
            <a:normAutofit lnSpcReduction="10000"/>
          </a:bodyPr>
          <a:lstStyle/>
          <a:p>
            <a:pPr>
              <a:lnSpc>
                <a:spcPct val="90000"/>
              </a:lnSpc>
            </a:pPr>
            <a:r>
              <a:rPr lang="en-US" altLang="en-US" dirty="0" smtClean="0"/>
              <a:t>Body smart</a:t>
            </a:r>
          </a:p>
          <a:p>
            <a:pPr>
              <a:lnSpc>
                <a:spcPct val="90000"/>
              </a:lnSpc>
            </a:pPr>
            <a:r>
              <a:rPr lang="en-US" altLang="en-US" dirty="0" smtClean="0"/>
              <a:t>Likes </a:t>
            </a:r>
            <a:r>
              <a:rPr lang="en-US" altLang="en-US" dirty="0" smtClean="0"/>
              <a:t>to touch, handle, or </a:t>
            </a:r>
            <a:r>
              <a:rPr lang="en-US" altLang="en-US" dirty="0" smtClean="0"/>
              <a:t>manipulate </a:t>
            </a:r>
            <a:r>
              <a:rPr lang="en-US" altLang="en-US" dirty="0" smtClean="0"/>
              <a:t>what is to be </a:t>
            </a:r>
            <a:r>
              <a:rPr lang="en-US" altLang="en-US" dirty="0" smtClean="0"/>
              <a:t>learned, dance, run, jump, build</a:t>
            </a:r>
            <a:endParaRPr lang="en-US" altLang="en-US" dirty="0" smtClean="0"/>
          </a:p>
          <a:p>
            <a:pPr>
              <a:lnSpc>
                <a:spcPct val="90000"/>
              </a:lnSpc>
            </a:pPr>
            <a:r>
              <a:rPr lang="en-US" altLang="en-US" dirty="0" smtClean="0"/>
              <a:t>Good </a:t>
            </a:r>
            <a:r>
              <a:rPr lang="en-US" altLang="en-US" dirty="0" smtClean="0"/>
              <a:t>coordination and a sense of </a:t>
            </a:r>
            <a:r>
              <a:rPr lang="en-US" altLang="en-US" dirty="0" smtClean="0"/>
              <a:t>timing</a:t>
            </a:r>
            <a:endParaRPr lang="en-US" altLang="en-US" dirty="0" smtClean="0"/>
          </a:p>
          <a:p>
            <a:pPr>
              <a:lnSpc>
                <a:spcPct val="90000"/>
              </a:lnSpc>
            </a:pPr>
            <a:r>
              <a:rPr lang="en-US" altLang="en-US" dirty="0" smtClean="0"/>
              <a:t>Learns best by direct involvement and </a:t>
            </a:r>
            <a:r>
              <a:rPr lang="en-US" altLang="en-US" dirty="0" smtClean="0"/>
              <a:t>participation</a:t>
            </a:r>
            <a:endParaRPr lang="en-US" altLang="en-US" dirty="0" smtClean="0"/>
          </a:p>
          <a:p>
            <a:pPr>
              <a:lnSpc>
                <a:spcPct val="90000"/>
              </a:lnSpc>
            </a:pPr>
            <a:r>
              <a:rPr lang="en-US" altLang="en-US" dirty="0" smtClean="0"/>
              <a:t>Remembers most clearly what was done, rather than what was said or </a:t>
            </a:r>
            <a:r>
              <a:rPr lang="en-US" altLang="en-US" dirty="0" smtClean="0"/>
              <a:t>observed</a:t>
            </a:r>
          </a:p>
          <a:p>
            <a:pPr>
              <a:lnSpc>
                <a:spcPct val="90000"/>
              </a:lnSpc>
            </a:pPr>
            <a:r>
              <a:rPr lang="en-CA" altLang="en-US" dirty="0" smtClean="0"/>
              <a:t>Needs role play, drama, movement, things to build, sports/physical games, tactile experiences, hands-on learning</a:t>
            </a:r>
            <a:endParaRPr lang="en-US" altLang="en-US" dirty="0" smtClean="0"/>
          </a:p>
        </p:txBody>
      </p:sp>
      <p:pic>
        <p:nvPicPr>
          <p:cNvPr id="15364" name="Picture 4" descr="physical kinesthet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0"/>
            <a:ext cx="2057400"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44071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57213" y="1085850"/>
            <a:ext cx="8229600" cy="1143000"/>
          </a:xfrm>
        </p:spPr>
        <p:txBody>
          <a:bodyPr>
            <a:normAutofit fontScale="90000"/>
          </a:bodyPr>
          <a:lstStyle/>
          <a:p>
            <a:r>
              <a:rPr lang="en-US" altLang="en-US" dirty="0" smtClean="0"/>
              <a:t>Visual/Spatial </a:t>
            </a:r>
            <a:br>
              <a:rPr lang="en-US" altLang="en-US" dirty="0" smtClean="0"/>
            </a:br>
            <a:r>
              <a:rPr lang="en-US" altLang="en-US" dirty="0" smtClean="0"/>
              <a:t>Intelligence</a:t>
            </a:r>
          </a:p>
        </p:txBody>
      </p:sp>
      <p:sp>
        <p:nvSpPr>
          <p:cNvPr id="17411" name="Rectangle 3"/>
          <p:cNvSpPr>
            <a:spLocks noGrp="1" noChangeArrowheads="1"/>
          </p:cNvSpPr>
          <p:nvPr>
            <p:ph type="body" idx="1"/>
          </p:nvPr>
        </p:nvSpPr>
        <p:spPr>
          <a:xfrm>
            <a:off x="1235075" y="2514600"/>
            <a:ext cx="7551738" cy="4025900"/>
          </a:xfrm>
        </p:spPr>
        <p:txBody>
          <a:bodyPr>
            <a:normAutofit fontScale="92500"/>
          </a:bodyPr>
          <a:lstStyle/>
          <a:p>
            <a:pPr>
              <a:lnSpc>
                <a:spcPct val="90000"/>
              </a:lnSpc>
            </a:pPr>
            <a:r>
              <a:rPr lang="en-US" altLang="en-US" dirty="0" smtClean="0"/>
              <a:t>Picture smart</a:t>
            </a:r>
          </a:p>
          <a:p>
            <a:pPr>
              <a:lnSpc>
                <a:spcPct val="90000"/>
              </a:lnSpc>
            </a:pPr>
            <a:r>
              <a:rPr lang="en-US" altLang="en-US" dirty="0" smtClean="0"/>
              <a:t>Learns </a:t>
            </a:r>
            <a:r>
              <a:rPr lang="en-US" altLang="en-US" dirty="0" smtClean="0"/>
              <a:t>by seeing and </a:t>
            </a:r>
            <a:r>
              <a:rPr lang="en-US" altLang="en-US" dirty="0" smtClean="0"/>
              <a:t>observing </a:t>
            </a:r>
          </a:p>
          <a:p>
            <a:pPr>
              <a:lnSpc>
                <a:spcPct val="90000"/>
              </a:lnSpc>
            </a:pPr>
            <a:r>
              <a:rPr lang="en-US" altLang="en-US" dirty="0" smtClean="0"/>
              <a:t>Recognizes </a:t>
            </a:r>
            <a:r>
              <a:rPr lang="en-US" altLang="en-US" dirty="0" smtClean="0"/>
              <a:t>faces, objects, shapes, colors, details, and </a:t>
            </a:r>
            <a:r>
              <a:rPr lang="en-US" altLang="en-US" dirty="0" smtClean="0"/>
              <a:t>scenes</a:t>
            </a:r>
            <a:endParaRPr lang="en-US" altLang="en-US" dirty="0" smtClean="0"/>
          </a:p>
          <a:p>
            <a:pPr>
              <a:lnSpc>
                <a:spcPct val="90000"/>
              </a:lnSpc>
            </a:pPr>
            <a:r>
              <a:rPr lang="en-US" altLang="en-US" dirty="0" smtClean="0"/>
              <a:t>Thinks in pictures and visualizes </a:t>
            </a:r>
            <a:r>
              <a:rPr lang="en-US" altLang="en-US" dirty="0" smtClean="0"/>
              <a:t>detail</a:t>
            </a:r>
            <a:endParaRPr lang="en-US" altLang="en-US" dirty="0" smtClean="0"/>
          </a:p>
          <a:p>
            <a:pPr>
              <a:lnSpc>
                <a:spcPct val="90000"/>
              </a:lnSpc>
            </a:pPr>
            <a:r>
              <a:rPr lang="en-US" altLang="en-US" dirty="0" smtClean="0"/>
              <a:t>Uses visual images as an aid in recalling </a:t>
            </a:r>
            <a:r>
              <a:rPr lang="en-US" altLang="en-US" dirty="0" smtClean="0"/>
              <a:t>information</a:t>
            </a:r>
          </a:p>
          <a:p>
            <a:pPr>
              <a:lnSpc>
                <a:spcPct val="90000"/>
              </a:lnSpc>
            </a:pPr>
            <a:r>
              <a:rPr lang="en-CA" altLang="en-US" dirty="0" smtClean="0"/>
              <a:t>Enjoys art, movies, imagination games, mazes, puzzles</a:t>
            </a:r>
            <a:endParaRPr lang="en-US" altLang="en-US" dirty="0" smtClean="0"/>
          </a:p>
          <a:p>
            <a:pPr>
              <a:lnSpc>
                <a:spcPct val="90000"/>
              </a:lnSpc>
            </a:pPr>
            <a:r>
              <a:rPr lang="en-US" altLang="en-US" dirty="0" smtClean="0"/>
              <a:t>Enjoys doodling, drawing, painting, sculpting, or otherwise reproducing objects in visible </a:t>
            </a:r>
            <a:r>
              <a:rPr lang="en-US" altLang="en-US" dirty="0" smtClean="0"/>
              <a:t>form</a:t>
            </a:r>
            <a:endParaRPr lang="en-US" altLang="en-US" dirty="0" smtClean="0"/>
          </a:p>
        </p:txBody>
      </p:sp>
      <p:pic>
        <p:nvPicPr>
          <p:cNvPr id="17412" name="Picture 4" descr="visual spati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975" y="0"/>
            <a:ext cx="1978025"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86197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62025" y="785813"/>
            <a:ext cx="7826375" cy="728662"/>
          </a:xfrm>
        </p:spPr>
        <p:txBody>
          <a:bodyPr>
            <a:normAutofit fontScale="90000"/>
          </a:bodyPr>
          <a:lstStyle/>
          <a:p>
            <a:r>
              <a:rPr lang="en-US" altLang="en-US" smtClean="0"/>
              <a:t>Musical Intelligence</a:t>
            </a:r>
          </a:p>
        </p:txBody>
      </p:sp>
      <p:sp>
        <p:nvSpPr>
          <p:cNvPr id="18435" name="Rectangle 3"/>
          <p:cNvSpPr>
            <a:spLocks noGrp="1" noChangeArrowheads="1"/>
          </p:cNvSpPr>
          <p:nvPr>
            <p:ph type="body" idx="1"/>
          </p:nvPr>
        </p:nvSpPr>
        <p:spPr>
          <a:xfrm>
            <a:off x="962025" y="2300288"/>
            <a:ext cx="7551738" cy="3873500"/>
          </a:xfrm>
        </p:spPr>
        <p:txBody>
          <a:bodyPr>
            <a:normAutofit fontScale="92500"/>
          </a:bodyPr>
          <a:lstStyle/>
          <a:p>
            <a:r>
              <a:rPr lang="en-CA" altLang="en-US" dirty="0" smtClean="0"/>
              <a:t>Music smart</a:t>
            </a:r>
            <a:endParaRPr lang="en-US" altLang="en-US" dirty="0" smtClean="0"/>
          </a:p>
          <a:p>
            <a:r>
              <a:rPr lang="en-US" altLang="en-US" dirty="0" smtClean="0"/>
              <a:t>Listens </a:t>
            </a:r>
            <a:r>
              <a:rPr lang="en-US" altLang="en-US" dirty="0" smtClean="0"/>
              <a:t>and responds with interest to a variety of sounds including the human voice, environmental sounds, and music, and organizes such sounds into meaningful </a:t>
            </a:r>
            <a:r>
              <a:rPr lang="en-US" altLang="en-US" dirty="0" smtClean="0"/>
              <a:t>patterns</a:t>
            </a:r>
            <a:endParaRPr lang="en-US" altLang="en-US" dirty="0" smtClean="0"/>
          </a:p>
          <a:p>
            <a:r>
              <a:rPr lang="en-US" altLang="en-US" dirty="0" smtClean="0"/>
              <a:t>Is eager to be around and learn from music and </a:t>
            </a:r>
            <a:r>
              <a:rPr lang="en-US" altLang="en-US" dirty="0" smtClean="0"/>
              <a:t>musicians</a:t>
            </a:r>
          </a:p>
          <a:p>
            <a:r>
              <a:rPr lang="en-CA" altLang="en-US" dirty="0" smtClean="0"/>
              <a:t>Enjoys singing, whistling, humming, tapping feet, etc.</a:t>
            </a:r>
            <a:endParaRPr lang="en-US" altLang="en-US" dirty="0" smtClean="0"/>
          </a:p>
          <a:p>
            <a:r>
              <a:rPr lang="en-US" altLang="en-US" dirty="0" smtClean="0"/>
              <a:t>Develops the ability to sing and/or play an </a:t>
            </a:r>
            <a:r>
              <a:rPr lang="en-US" altLang="en-US" dirty="0" smtClean="0"/>
              <a:t>instrument</a:t>
            </a:r>
          </a:p>
          <a:p>
            <a:endParaRPr lang="en-US" altLang="en-US" dirty="0" smtClean="0"/>
          </a:p>
        </p:txBody>
      </p:sp>
      <p:pic>
        <p:nvPicPr>
          <p:cNvPr id="18436" name="Picture 4" descr="music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7713" y="0"/>
            <a:ext cx="2046287"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55307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94355" y="989012"/>
            <a:ext cx="8229600" cy="1143000"/>
          </a:xfrm>
        </p:spPr>
        <p:txBody>
          <a:bodyPr>
            <a:normAutofit fontScale="90000"/>
          </a:bodyPr>
          <a:lstStyle/>
          <a:p>
            <a:r>
              <a:rPr lang="en-US" altLang="en-US" dirty="0" smtClean="0"/>
              <a:t>Interpersonal </a:t>
            </a:r>
            <a:br>
              <a:rPr lang="en-US" altLang="en-US" dirty="0" smtClean="0"/>
            </a:br>
            <a:r>
              <a:rPr lang="en-US" altLang="en-US" dirty="0" smtClean="0"/>
              <a:t>Intelligence</a:t>
            </a:r>
          </a:p>
        </p:txBody>
      </p:sp>
      <p:sp>
        <p:nvSpPr>
          <p:cNvPr id="19459" name="Rectangle 3"/>
          <p:cNvSpPr>
            <a:spLocks noGrp="1" noChangeArrowheads="1"/>
          </p:cNvSpPr>
          <p:nvPr>
            <p:ph type="body" idx="1"/>
          </p:nvPr>
        </p:nvSpPr>
        <p:spPr>
          <a:xfrm>
            <a:off x="1133286" y="2680977"/>
            <a:ext cx="7551738" cy="3644900"/>
          </a:xfrm>
        </p:spPr>
        <p:txBody>
          <a:bodyPr>
            <a:normAutofit fontScale="92500" lnSpcReduction="20000"/>
          </a:bodyPr>
          <a:lstStyle/>
          <a:p>
            <a:r>
              <a:rPr lang="en-CA" altLang="en-US" dirty="0" smtClean="0"/>
              <a:t>People smart</a:t>
            </a:r>
            <a:endParaRPr lang="en-US" altLang="en-US" dirty="0" smtClean="0"/>
          </a:p>
          <a:p>
            <a:r>
              <a:rPr lang="en-US" altLang="en-US" dirty="0" smtClean="0"/>
              <a:t>Bonds </a:t>
            </a:r>
            <a:r>
              <a:rPr lang="en-US" altLang="en-US" dirty="0" smtClean="0"/>
              <a:t>with parents and interacts with </a:t>
            </a:r>
            <a:r>
              <a:rPr lang="en-US" altLang="en-US" dirty="0" smtClean="0"/>
              <a:t>others easily</a:t>
            </a:r>
            <a:endParaRPr lang="en-US" altLang="en-US" dirty="0" smtClean="0"/>
          </a:p>
          <a:p>
            <a:r>
              <a:rPr lang="en-US" altLang="en-US" dirty="0" smtClean="0"/>
              <a:t>Forms and maintains social </a:t>
            </a:r>
            <a:r>
              <a:rPr lang="en-US" altLang="en-US" dirty="0" smtClean="0"/>
              <a:t>relationships</a:t>
            </a:r>
            <a:endParaRPr lang="en-US" altLang="en-US" dirty="0" smtClean="0"/>
          </a:p>
          <a:p>
            <a:r>
              <a:rPr lang="en-US" altLang="en-US" dirty="0" smtClean="0"/>
              <a:t>Perceives the feelings, thoughts, motivations, </a:t>
            </a:r>
            <a:r>
              <a:rPr lang="en-US" altLang="en-US" dirty="0" err="1" smtClean="0"/>
              <a:t>behaviours</a:t>
            </a:r>
            <a:r>
              <a:rPr lang="en-US" altLang="en-US" dirty="0" smtClean="0"/>
              <a:t>, and lifestyles of </a:t>
            </a:r>
            <a:r>
              <a:rPr lang="en-US" altLang="en-US" dirty="0" smtClean="0"/>
              <a:t>others</a:t>
            </a:r>
            <a:endParaRPr lang="en-US" altLang="en-US" dirty="0" smtClean="0"/>
          </a:p>
          <a:p>
            <a:r>
              <a:rPr lang="en-US" altLang="en-US" dirty="0" smtClean="0"/>
              <a:t>Expresses an interest in interpersonally-oriented careers such as teaching, social work, counseling, management, or </a:t>
            </a:r>
            <a:r>
              <a:rPr lang="en-US" altLang="en-US" dirty="0" smtClean="0"/>
              <a:t>politics</a:t>
            </a:r>
          </a:p>
          <a:p>
            <a:r>
              <a:rPr lang="en-CA" altLang="en-US" dirty="0" smtClean="0"/>
              <a:t>Loves leading, organizing, mediating, partying</a:t>
            </a:r>
          </a:p>
          <a:p>
            <a:r>
              <a:rPr lang="en-CA" altLang="en-US" dirty="0" smtClean="0"/>
              <a:t>Needs friends, group games, social gatherings, clubs</a:t>
            </a:r>
            <a:endParaRPr lang="en-US" altLang="en-US" dirty="0" smtClean="0"/>
          </a:p>
        </p:txBody>
      </p:sp>
      <p:pic>
        <p:nvPicPr>
          <p:cNvPr id="19460" name="Picture 4" descr="interperso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0"/>
            <a:ext cx="2022475"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675254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57213" y="1406525"/>
            <a:ext cx="8229600" cy="1143000"/>
          </a:xfrm>
        </p:spPr>
        <p:txBody>
          <a:bodyPr>
            <a:normAutofit fontScale="90000"/>
          </a:bodyPr>
          <a:lstStyle/>
          <a:p>
            <a:r>
              <a:rPr lang="en-US" altLang="en-US" dirty="0" smtClean="0"/>
              <a:t>Intrapersonal </a:t>
            </a:r>
            <a:br>
              <a:rPr lang="en-US" altLang="en-US" dirty="0" smtClean="0"/>
            </a:br>
            <a:r>
              <a:rPr lang="en-US" altLang="en-US" dirty="0" smtClean="0"/>
              <a:t>Intelligence</a:t>
            </a:r>
          </a:p>
        </p:txBody>
      </p:sp>
      <p:sp>
        <p:nvSpPr>
          <p:cNvPr id="20483" name="Rectangle 3"/>
          <p:cNvSpPr>
            <a:spLocks noGrp="1" noChangeArrowheads="1"/>
          </p:cNvSpPr>
          <p:nvPr>
            <p:ph type="body" idx="1"/>
          </p:nvPr>
        </p:nvSpPr>
        <p:spPr>
          <a:xfrm>
            <a:off x="1235075" y="3124200"/>
            <a:ext cx="7551738" cy="3416300"/>
          </a:xfrm>
        </p:spPr>
        <p:txBody>
          <a:bodyPr/>
          <a:lstStyle/>
          <a:p>
            <a:r>
              <a:rPr lang="en-CA" altLang="en-US" dirty="0" smtClean="0"/>
              <a:t>Self smart</a:t>
            </a:r>
            <a:endParaRPr lang="en-US" altLang="en-US" dirty="0" smtClean="0"/>
          </a:p>
          <a:p>
            <a:r>
              <a:rPr lang="en-US" altLang="en-US" dirty="0" smtClean="0"/>
              <a:t>Is </a:t>
            </a:r>
            <a:r>
              <a:rPr lang="en-US" altLang="en-US" dirty="0" smtClean="0"/>
              <a:t>aware of </a:t>
            </a:r>
            <a:r>
              <a:rPr lang="en-US" altLang="en-US" dirty="0" smtClean="0"/>
              <a:t>his/her </a:t>
            </a:r>
            <a:r>
              <a:rPr lang="en-US" altLang="en-US" dirty="0" smtClean="0"/>
              <a:t>range of </a:t>
            </a:r>
            <a:r>
              <a:rPr lang="en-US" altLang="en-US" dirty="0" smtClean="0"/>
              <a:t>emotions</a:t>
            </a:r>
            <a:endParaRPr lang="en-US" altLang="en-US" dirty="0" smtClean="0"/>
          </a:p>
          <a:p>
            <a:r>
              <a:rPr lang="en-US" altLang="en-US" dirty="0" smtClean="0"/>
              <a:t>Is motivated to identify and pursue </a:t>
            </a:r>
            <a:r>
              <a:rPr lang="en-US" altLang="en-US" dirty="0" smtClean="0"/>
              <a:t>goals</a:t>
            </a:r>
            <a:endParaRPr lang="en-US" altLang="en-US" dirty="0" smtClean="0"/>
          </a:p>
          <a:p>
            <a:r>
              <a:rPr lang="en-US" altLang="en-US" dirty="0" smtClean="0"/>
              <a:t>Works </a:t>
            </a:r>
            <a:r>
              <a:rPr lang="en-US" altLang="en-US" dirty="0" smtClean="0"/>
              <a:t>well independently</a:t>
            </a:r>
            <a:endParaRPr lang="en-US" altLang="en-US" dirty="0" smtClean="0"/>
          </a:p>
          <a:p>
            <a:r>
              <a:rPr lang="en-CA" altLang="en-US" dirty="0" smtClean="0"/>
              <a:t>Enjoys meditating, dreaming, being quiet</a:t>
            </a:r>
          </a:p>
          <a:p>
            <a:r>
              <a:rPr lang="en-CA" altLang="en-US" dirty="0" smtClean="0"/>
              <a:t>Needs secret places, time alone, self-paced projects, choices</a:t>
            </a:r>
            <a:endParaRPr lang="en-US" altLang="en-US" dirty="0" smtClean="0"/>
          </a:p>
        </p:txBody>
      </p:sp>
      <p:pic>
        <p:nvPicPr>
          <p:cNvPr id="20484" name="Picture 4" descr="intraperso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8825" y="0"/>
            <a:ext cx="2035175"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17976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rgbClr val="7030A0"/>
                </a:solidFill>
              </a:rPr>
              <a:t>Task: Series of Paragraphs</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CA" dirty="0" smtClean="0"/>
              <a:t>Figure out which “smart” reflects the type of learner you are.</a:t>
            </a:r>
          </a:p>
          <a:p>
            <a:pPr marL="514350" indent="-514350">
              <a:buAutoNum type="arabicPeriod"/>
            </a:pPr>
            <a:r>
              <a:rPr lang="en-CA" dirty="0" smtClean="0"/>
              <a:t>List 3 examples that can prove this. (Make sure you have enough detail for each example and can elaborate about each)</a:t>
            </a:r>
          </a:p>
          <a:p>
            <a:pPr marL="514350" indent="-514350">
              <a:buAutoNum type="arabicPeriod"/>
            </a:pPr>
            <a:r>
              <a:rPr lang="en-CA" dirty="0" smtClean="0"/>
              <a:t>Write thesis statement. (one sentence stating your “smart” and the 3 examples you will be explaining in your body paragraphs)</a:t>
            </a:r>
          </a:p>
          <a:p>
            <a:pPr marL="514350" indent="-514350">
              <a:buAutoNum type="arabicPeriod"/>
            </a:pPr>
            <a:r>
              <a:rPr lang="en-CA" dirty="0" smtClean="0"/>
              <a:t>Write intro paragraph.</a:t>
            </a:r>
          </a:p>
          <a:p>
            <a:pPr marL="514350" indent="-514350">
              <a:buAutoNum type="arabicPeriod"/>
            </a:pPr>
            <a:r>
              <a:rPr lang="en-CA" dirty="0" smtClean="0"/>
              <a:t>Use your 3 points as body paragraph 1,2,3.</a:t>
            </a:r>
          </a:p>
          <a:p>
            <a:pPr marL="514350" indent="-514350">
              <a:buAutoNum type="arabicPeriod"/>
            </a:pPr>
            <a:r>
              <a:rPr lang="en-CA" dirty="0" smtClean="0"/>
              <a:t>Write conclusion.</a:t>
            </a:r>
          </a:p>
          <a:p>
            <a:pPr marL="0" indent="0">
              <a:buNone/>
            </a:pPr>
            <a:endParaRPr lang="en-CA" dirty="0" smtClean="0"/>
          </a:p>
          <a:p>
            <a:pPr marL="0" indent="0">
              <a:buNone/>
            </a:pPr>
            <a:r>
              <a:rPr lang="en-CA" dirty="0" smtClean="0"/>
              <a:t>***use graphic organizer!!!</a:t>
            </a:r>
            <a:endParaRPr lang="en-CA" dirty="0"/>
          </a:p>
          <a:p>
            <a:endParaRPr lang="en-CA" dirty="0" smtClean="0"/>
          </a:p>
          <a:p>
            <a:pPr marL="0" indent="0">
              <a:buNone/>
            </a:pPr>
            <a:endParaRPr lang="en-US" dirty="0"/>
          </a:p>
        </p:txBody>
      </p:sp>
    </p:spTree>
    <p:extLst>
      <p:ext uri="{BB962C8B-B14F-4D97-AF65-F5344CB8AC3E}">
        <p14:creationId xmlns:p14="http://schemas.microsoft.com/office/powerpoint/2010/main" val="33428680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12102</TotalTime>
  <Words>863</Words>
  <Application>Microsoft Office PowerPoint</Application>
  <PresentationFormat>On-screen Show (4:3)</PresentationFormat>
  <Paragraphs>143</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Constantia</vt:lpstr>
      <vt:lpstr>Georgia</vt:lpstr>
      <vt:lpstr>Times New Roman</vt:lpstr>
      <vt:lpstr>Wingdings 2</vt:lpstr>
      <vt:lpstr>Flow</vt:lpstr>
      <vt:lpstr>7 Ways To Be Smart</vt:lpstr>
      <vt:lpstr>Linguistic Intelligence  </vt:lpstr>
      <vt:lpstr>Logical/Mathematical  Intelligence</vt:lpstr>
      <vt:lpstr>Bodily/Kinesthetic  Intelligence</vt:lpstr>
      <vt:lpstr>Visual/Spatial  Intelligence</vt:lpstr>
      <vt:lpstr>Musical Intelligence</vt:lpstr>
      <vt:lpstr>Interpersonal  Intelligence</vt:lpstr>
      <vt:lpstr>Intrapersonal  Intelligence</vt:lpstr>
      <vt:lpstr>Task: Series of Paragraphs</vt:lpstr>
      <vt:lpstr>How to Write a Series of Paragraphs Expressing an Opinion</vt:lpstr>
      <vt:lpstr>On the OSSLT…</vt:lpstr>
      <vt:lpstr>STEP 1: Make a chart outlining differences between the sides</vt:lpstr>
      <vt:lpstr>STEP 2: Choose your side</vt:lpstr>
      <vt:lpstr>STEP 3: Choose 3 points to back up your side and provide an explanation and proof for each</vt:lpstr>
      <vt:lpstr>STEP 4: Write your THESIS</vt:lpstr>
      <vt:lpstr>STEP 5: Write your Series of Paragraphs in ROUGH!</vt:lpstr>
      <vt:lpstr>Introduction</vt:lpstr>
      <vt:lpstr>Body Paragraphs</vt:lpstr>
      <vt:lpstr>Conclusion</vt:lpstr>
      <vt:lpstr>Example: Should Students Have to Wear Uniforms?</vt:lpstr>
      <vt:lpstr>TIPS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ways to be smart</dc:title>
  <dc:creator>owner</dc:creator>
  <cp:lastModifiedBy>Fanfara, Ewelina</cp:lastModifiedBy>
  <cp:revision>59</cp:revision>
  <cp:lastPrinted>2017-10-10T15:31:07Z</cp:lastPrinted>
  <dcterms:created xsi:type="dcterms:W3CDTF">2012-02-26T15:32:04Z</dcterms:created>
  <dcterms:modified xsi:type="dcterms:W3CDTF">2019-03-05T16:36:31Z</dcterms:modified>
</cp:coreProperties>
</file>